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5" r:id="rId2"/>
    <p:sldId id="256" r:id="rId3"/>
    <p:sldId id="260" r:id="rId4"/>
    <p:sldId id="261" r:id="rId5"/>
    <p:sldId id="262" r:id="rId6"/>
    <p:sldId id="264" r:id="rId7"/>
    <p:sldId id="265" r:id="rId8"/>
    <p:sldId id="266" r:id="rId9"/>
    <p:sldId id="267" r:id="rId10"/>
    <p:sldId id="268" r:id="rId11"/>
    <p:sldId id="272" r:id="rId12"/>
    <p:sldId id="269" r:id="rId13"/>
    <p:sldId id="271" r:id="rId14"/>
    <p:sldId id="270" r:id="rId15"/>
    <p:sldId id="273" r:id="rId16"/>
    <p:sldId id="274" r:id="rId17"/>
    <p:sldId id="275" r:id="rId18"/>
    <p:sldId id="277" r:id="rId19"/>
    <p:sldId id="279" r:id="rId20"/>
    <p:sldId id="278" r:id="rId21"/>
    <p:sldId id="282" r:id="rId22"/>
    <p:sldId id="280" r:id="rId23"/>
    <p:sldId id="286"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E9F19E-96C5-A268-60E9-828F03C2CFFD}" name="Srashti sharma" initials="Ss" userId="d710d6dd1ca32dd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2AA"/>
    <a:srgbClr val="18A89A"/>
    <a:srgbClr val="008080"/>
    <a:srgbClr val="5C7BC0"/>
    <a:srgbClr val="B49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E1F8C-63C2-4992-A88D-D705D5763CEE}" v="2" dt="2026-01-15T05:53:04.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03" autoAdjust="0"/>
  </p:normalViewPr>
  <p:slideViewPr>
    <p:cSldViewPr snapToGrid="0">
      <p:cViewPr varScale="1">
        <p:scale>
          <a:sx n="82" d="100"/>
          <a:sy n="82" d="100"/>
        </p:scale>
        <p:origin x="69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database_Final_5.xlsx]GENDER INSIGHTS !PivotTable5</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solidFill>
                  <a:schemeClr val="tx1"/>
                </a:solidFill>
              </a:rPr>
              <a:t>Shopping Distribution by 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dLbl>
          <c:idx val="0"/>
          <c:layout>
            <c:manualLayout>
              <c:x val="3.6764705882352949E-3"/>
              <c:y val="-1.7347234759768071E-1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5.5588235294117647E-2"/>
                  <c:h val="6.3112371617054977E-2"/>
                </c:manualLayout>
              </c15:layout>
            </c:ext>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6200000" scaled="1"/>
            <a:tileRect/>
          </a:gradFill>
          <a:ln>
            <a:noFill/>
          </a:ln>
          <a:effectLst/>
          <a:scene3d>
            <a:camera prst="orthographicFront"/>
            <a:lightRig rig="threePt" dir="t"/>
          </a:scene3d>
          <a:sp3d>
            <a:bevelT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6200000" scaled="1"/>
            <a:tileRect/>
          </a:gradFill>
          <a:ln>
            <a:noFill/>
          </a:ln>
          <a:effectLst/>
          <a:scene3d>
            <a:camera prst="orthographicFront"/>
            <a:lightRig rig="threePt" dir="t"/>
          </a:scene3d>
          <a:sp3d>
            <a:bevelT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6200000" scaled="1"/>
            <a:tileRect/>
          </a:gradFill>
          <a:ln>
            <a:noFill/>
          </a:ln>
          <a:effectLst/>
          <a:scene3d>
            <a:camera prst="orthographicFront"/>
            <a:lightRig rig="threePt" dir="t"/>
          </a:scene3d>
          <a:sp3d>
            <a:bevelT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633880100266118"/>
          <c:y val="0.13338425398910356"/>
          <c:w val="0.8576513243804097"/>
          <c:h val="0.76800118376800541"/>
        </c:manualLayout>
      </c:layout>
      <c:barChart>
        <c:barDir val="col"/>
        <c:grouping val="clustered"/>
        <c:varyColors val="0"/>
        <c:ser>
          <c:idx val="0"/>
          <c:order val="0"/>
          <c:tx>
            <c:strRef>
              <c:f>'GENDER INSIGHTS '!$B$7</c:f>
              <c:strCache>
                <c:ptCount val="1"/>
                <c:pt idx="0">
                  <c:v>Total</c:v>
                </c:pt>
              </c:strCache>
            </c:strRef>
          </c:tx>
          <c: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scene3d>
              <a:camera prst="orthographicFront"/>
              <a:lightRig rig="threePt" dir="t"/>
            </a:scene3d>
            <a:sp3d>
              <a:bevelT prst="relaxedInset"/>
            </a:sp3d>
          </c:spPr>
          <c:invertIfNegative val="0"/>
          <c:dPt>
            <c:idx val="0"/>
            <c:invertIfNegative val="0"/>
            <c:bubble3D val="0"/>
            <c: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glow rad="228600">
                  <a:srgbClr val="008080">
                    <a:alpha val="40000"/>
                  </a:srgbClr>
                </a:glow>
              </a:effectLst>
              <a:scene3d>
                <a:camera prst="orthographicFront"/>
                <a:lightRig rig="threePt" dir="t">
                  <a:rot lat="0" lon="0" rev="0"/>
                </a:lightRig>
              </a:scene3d>
              <a:sp3d prstMaterial="metal">
                <a:bevelT w="82550" prst="relaxedInset"/>
                <a:bevelB/>
              </a:sp3d>
            </c:spPr>
            <c:extLst>
              <c:ext xmlns:c16="http://schemas.microsoft.com/office/drawing/2014/chart" uri="{C3380CC4-5D6E-409C-BE32-E72D297353CC}">
                <c16:uniqueId val="{00000001-5FA7-456D-87BB-2F49B84AB23C}"/>
              </c:ext>
            </c:extLst>
          </c:dPt>
          <c:dPt>
            <c:idx val="1"/>
            <c:invertIfNegative val="0"/>
            <c:bubble3D val="0"/>
            <c: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glow rad="228600">
                  <a:srgbClr val="008080">
                    <a:alpha val="40000"/>
                  </a:srgbClr>
                </a:glow>
              </a:effectLst>
              <a:scene3d>
                <a:camera prst="orthographicFront"/>
                <a:lightRig rig="threePt" dir="t"/>
              </a:scene3d>
              <a:sp3d>
                <a:bevelT prst="relaxedInset"/>
              </a:sp3d>
            </c:spPr>
            <c:extLst>
              <c:ext xmlns:c16="http://schemas.microsoft.com/office/drawing/2014/chart" uri="{C3380CC4-5D6E-409C-BE32-E72D297353CC}">
                <c16:uniqueId val="{00000002-5FA7-456D-87BB-2F49B84AB23C}"/>
              </c:ext>
            </c:extLst>
          </c:dPt>
          <c:dLbls>
            <c:dLbl>
              <c:idx val="0"/>
              <c:tx>
                <c:rich>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fld id="{2331DC22-40BC-4A51-A1DC-C4AABB58FC9B}" type="VALUE">
                      <a:rPr lang="en-US" sz="1210" baseline="0"/>
                      <a:pPr>
                        <a:defRPr>
                          <a:solidFill>
                            <a:schemeClr val="bg1"/>
                          </a:solidFill>
                        </a:defRPr>
                      </a:pPr>
                      <a:t>[VALUE]</a:t>
                    </a:fld>
                    <a:endParaRPr lang="en-IN"/>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IN"/>
                </a:p>
              </c:txPr>
              <c:dLblPos val="outEnd"/>
              <c:showLegendKey val="0"/>
              <c:showVal val="1"/>
              <c:showCatName val="0"/>
              <c:showSerName val="0"/>
              <c:showPercent val="0"/>
              <c:showBubbleSize val="0"/>
              <c:extLst>
                <c:ext xmlns:c15="http://schemas.microsoft.com/office/drawing/2012/chart" uri="{CE6537A1-D6FC-4f65-9D91-7224C49458BB}">
                  <c15:layout>
                    <c:manualLayout>
                      <c:w val="9.0181336592216249E-2"/>
                      <c:h val="5.0656986252421057E-2"/>
                    </c:manualLayout>
                  </c15:layout>
                  <c15:dlblFieldTable/>
                  <c15:showDataLabelsRange val="0"/>
                </c:ext>
                <c:ext xmlns:c16="http://schemas.microsoft.com/office/drawing/2014/chart" uri="{C3380CC4-5D6E-409C-BE32-E72D297353CC}">
                  <c16:uniqueId val="{00000001-5FA7-456D-87BB-2F49B84AB23C}"/>
                </c:ext>
              </c:extLst>
            </c:dLbl>
            <c:dLbl>
              <c:idx val="1"/>
              <c:tx>
                <c:rich>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fld id="{38BB6E83-5E00-4BA8-B2C8-1744949F4EBD}" type="VALUE">
                      <a:rPr lang="en-US" sz="1200"/>
                      <a:pPr>
                        <a:defRPr>
                          <a:solidFill>
                            <a:schemeClr val="bg1"/>
                          </a:solidFill>
                        </a:defRPr>
                      </a:pPr>
                      <a:t>[VALUE]</a:t>
                    </a:fld>
                    <a:endParaRPr lang="en-IN"/>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IN"/>
                </a:p>
              </c:txPr>
              <c:dLblPos val="outEnd"/>
              <c:showLegendKey val="0"/>
              <c:showVal val="1"/>
              <c:showCatName val="0"/>
              <c:showSerName val="0"/>
              <c:showPercent val="0"/>
              <c:showBubbleSize val="0"/>
              <c:extLst>
                <c:ext xmlns:c15="http://schemas.microsoft.com/office/drawing/2012/chart" uri="{CE6537A1-D6FC-4f65-9D91-7224C49458BB}">
                  <c15:layout>
                    <c:manualLayout>
                      <c:w val="7.6458586920562746E-2"/>
                      <c:h val="5.0656986252421057E-2"/>
                    </c:manualLayout>
                  </c15:layout>
                  <c15:dlblFieldTable/>
                  <c15:showDataLabelsRange val="0"/>
                </c:ext>
                <c:ext xmlns:c16="http://schemas.microsoft.com/office/drawing/2014/chart" uri="{C3380CC4-5D6E-409C-BE32-E72D297353CC}">
                  <c16:uniqueId val="{00000002-5FA7-456D-87BB-2F49B84AB23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'GENDER INSIGHTS '!$A$8:$A$10</c:f>
              <c:strCache>
                <c:ptCount val="2"/>
                <c:pt idx="0">
                  <c:v>Female</c:v>
                </c:pt>
                <c:pt idx="1">
                  <c:v>Male</c:v>
                </c:pt>
              </c:strCache>
            </c:strRef>
          </c:cat>
          <c:val>
            <c:numRef>
              <c:f>'GENDER INSIGHTS '!$B$8:$B$10</c:f>
              <c:numCache>
                <c:formatCode>General</c:formatCode>
                <c:ptCount val="2"/>
                <c:pt idx="0">
                  <c:v>620</c:v>
                </c:pt>
                <c:pt idx="1">
                  <c:v>380</c:v>
                </c:pt>
              </c:numCache>
            </c:numRef>
          </c:val>
          <c:extLst>
            <c:ext xmlns:c16="http://schemas.microsoft.com/office/drawing/2014/chart" uri="{C3380CC4-5D6E-409C-BE32-E72D297353CC}">
              <c16:uniqueId val="{00000000-5FA7-456D-87BB-2F49B84AB23C}"/>
            </c:ext>
          </c:extLst>
        </c:ser>
        <c:dLbls>
          <c:dLblPos val="outEnd"/>
          <c:showLegendKey val="0"/>
          <c:showVal val="1"/>
          <c:showCatName val="0"/>
          <c:showSerName val="0"/>
          <c:showPercent val="0"/>
          <c:showBubbleSize val="0"/>
        </c:dLbls>
        <c:gapWidth val="219"/>
        <c:overlap val="-27"/>
        <c:axId val="1906441664"/>
        <c:axId val="1906438304"/>
      </c:barChart>
      <c:catAx>
        <c:axId val="19064416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dirty="0">
                    <a:solidFill>
                      <a:schemeClr val="tx1"/>
                    </a:solidFill>
                  </a:rPr>
                  <a:t>gender</a:t>
                </a:r>
              </a:p>
            </c:rich>
          </c:tx>
          <c:layout>
            <c:manualLayout>
              <c:xMode val="edge"/>
              <c:yMode val="edge"/>
              <c:x val="0.48672215916120504"/>
              <c:y val="0.9260321152173753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06438304"/>
        <c:crosses val="autoZero"/>
        <c:auto val="1"/>
        <c:lblAlgn val="ctr"/>
        <c:lblOffset val="100"/>
        <c:noMultiLvlLbl val="0"/>
      </c:catAx>
      <c:valAx>
        <c:axId val="1906438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dirty="0">
                    <a:solidFill>
                      <a:schemeClr val="tx1"/>
                    </a:solidFill>
                  </a:rPr>
                  <a:t>Count</a:t>
                </a:r>
                <a:r>
                  <a:rPr lang="en-IN" sz="1400" baseline="0" dirty="0">
                    <a:solidFill>
                      <a:schemeClr val="tx1"/>
                    </a:solidFill>
                  </a:rPr>
                  <a:t> of customer  id</a:t>
                </a:r>
                <a:endParaRPr lang="en-IN" sz="1400" dirty="0">
                  <a:solidFill>
                    <a:schemeClr val="tx1"/>
                  </a:solidFill>
                </a:endParaRPr>
              </a:p>
            </c:rich>
          </c:tx>
          <c:layout>
            <c:manualLayout>
              <c:xMode val="edge"/>
              <c:yMode val="edge"/>
              <c:x val="2.2871249452755833E-2"/>
              <c:y val="0.2909328975591566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06441664"/>
        <c:crosses val="autoZero"/>
        <c:crossBetween val="between"/>
      </c:valAx>
      <c:spPr>
        <a:solidFill>
          <a:schemeClr val="tx1"/>
        </a:solidFill>
        <a:ln>
          <a:noFill/>
        </a:ln>
        <a:effectLst>
          <a:glow rad="228600">
            <a:srgbClr val="008080">
              <a:alpha val="40000"/>
            </a:srgbClr>
          </a:glow>
        </a:effectLst>
        <a:scene3d>
          <a:camera prst="orthographicFront"/>
          <a:lightRig rig="threePt" dir="t"/>
        </a:scene3d>
        <a:sp3d>
          <a:bevelT w="165100" prst="coolSlant"/>
        </a:sp3d>
      </c:spPr>
    </c:plotArea>
    <c:plotVisOnly val="1"/>
    <c:dispBlanksAs val="gap"/>
    <c:showDLblsOverMax val="0"/>
  </c:chart>
  <c:spPr>
    <a:solidFill>
      <a:schemeClr val="bg2"/>
    </a:solidFill>
    <a:ln w="9525" cap="flat" cmpd="sng" algn="ctr">
      <a:solidFill>
        <a:schemeClr val="tx1">
          <a:lumMod val="15000"/>
          <a:lumOff val="85000"/>
        </a:schemeClr>
      </a:solidFill>
      <a:round/>
    </a:ln>
    <a:effectLst>
      <a:glow rad="228600">
        <a:srgbClr val="008080">
          <a:alpha val="40000"/>
        </a:srgbClr>
      </a:glow>
    </a:effectLst>
    <a:scene3d>
      <a:camera prst="orthographicFront"/>
      <a:lightRig rig="threePt" dir="t"/>
    </a:scene3d>
    <a:sp3d>
      <a:bevelT w="165100" prst="coolSlant"/>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database_Final_5.xlsx]PAYMENT METHOD INSIGHS!PivotTable21</c:name>
    <c:fmtId val="29"/>
  </c:pivotSource>
  <c:chart>
    <c:title>
      <c:tx>
        <c:rich>
          <a:bodyPr rot="0" spcFirstLastPara="1" vertOverflow="ellipsis" vert="horz" wrap="square" anchor="ctr" anchorCtr="1"/>
          <a:lstStyle/>
          <a:p>
            <a:pPr>
              <a:defRPr lang="en-US" sz="1080" b="0" i="0" u="none" strike="noStrike" kern="1200" spc="0" baseline="0">
                <a:solidFill>
                  <a:schemeClr val="tx1"/>
                </a:solidFill>
                <a:latin typeface="+mn-lt"/>
                <a:ea typeface="+mn-ea"/>
                <a:cs typeface="+mn-cs"/>
              </a:defRPr>
            </a:pPr>
            <a:r>
              <a:rPr lang="en-US" sz="1200" dirty="0">
                <a:solidFill>
                  <a:schemeClr val="tx1"/>
                </a:solidFill>
              </a:rPr>
              <a:t>Count</a:t>
            </a:r>
            <a:r>
              <a:rPr lang="en-US" sz="1200" baseline="0" dirty="0">
                <a:solidFill>
                  <a:schemeClr val="tx1"/>
                </a:solidFill>
              </a:rPr>
              <a:t> </a:t>
            </a:r>
            <a:r>
              <a:rPr lang="en-US" sz="1200" dirty="0">
                <a:solidFill>
                  <a:schemeClr val="tx1"/>
                </a:solidFill>
              </a:rPr>
              <a:t>of price2</a:t>
            </a:r>
          </a:p>
        </c:rich>
      </c:tx>
      <c:layout>
        <c:manualLayout>
          <c:xMode val="edge"/>
          <c:yMode val="edge"/>
          <c:x val="0.23810235918410244"/>
          <c:y val="5.1753409267590519E-2"/>
        </c:manualLayout>
      </c:layout>
      <c:overlay val="0"/>
      <c:spPr>
        <a:noFill/>
        <a:ln>
          <a:noFill/>
        </a:ln>
        <a:effectLst/>
      </c:spPr>
      <c:txPr>
        <a:bodyPr rot="0" spcFirstLastPara="1" vertOverflow="ellipsis" vert="horz" wrap="square" anchor="ctr" anchorCtr="1"/>
        <a:lstStyle/>
        <a:p>
          <a:pPr>
            <a:defRPr lang="en-US" sz="108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solidFill>
              <a:srgbClr val="92D050"/>
            </a:solid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3"/>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4"/>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5"/>
        <c:spPr>
          <a:solidFill>
            <a:schemeClr val="accent1"/>
          </a:solidFill>
          <a:ln w="25400">
            <a:solidFill>
              <a:schemeClr val="lt1"/>
            </a:solidFill>
          </a:ln>
          <a:effectLst/>
          <a:sp3d contourW="25400">
            <a:contourClr>
              <a:schemeClr val="lt1"/>
            </a:contourClr>
          </a:sp3d>
        </c:spPr>
        <c:marker>
          <c:symbol val="none"/>
        </c:marker>
        <c:dLbl>
          <c:idx val="0"/>
          <c:spPr>
            <a:solidFill>
              <a:srgbClr val="92D050"/>
            </a:solid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7"/>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8"/>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9"/>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marker>
          <c:symbol val="none"/>
        </c:marker>
        <c:dLbl>
          <c:idx val="0"/>
          <c:spPr>
            <a:solidFill>
              <a:srgbClr val="92D050"/>
            </a:solid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15"/>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16"/>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17"/>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'PAYMENT METHOD INSIGHS'!$L$7</c:f>
              <c:strCache>
                <c:ptCount val="1"/>
                <c:pt idx="0">
                  <c:v>Sum of price</c:v>
                </c:pt>
              </c:strCache>
            </c:strRef>
          </c:tx>
          <c:spPr>
            <a:gradFill>
              <a:gsLst>
                <a:gs pos="0">
                  <a:srgbClr val="18A89A"/>
                </a:gs>
                <a:gs pos="46000">
                  <a:schemeClr val="accent3">
                    <a:lumMod val="95000"/>
                    <a:lumOff val="5000"/>
                  </a:schemeClr>
                </a:gs>
                <a:gs pos="100000">
                  <a:schemeClr val="accent3">
                    <a:lumMod val="60000"/>
                  </a:schemeClr>
                </a:gs>
              </a:gsLst>
              <a:lin ang="5400000" scaled="1"/>
            </a:gradFill>
          </c:spPr>
          <c:dPt>
            <c:idx val="0"/>
            <c:bubble3D val="0"/>
            <c:spPr>
              <a:gradFill flip="none" rotWithShape="1">
                <a:gsLst>
                  <a:gs pos="0">
                    <a:srgbClr val="20B2AA"/>
                  </a:gs>
                  <a:gs pos="46000">
                    <a:schemeClr val="accent4">
                      <a:lumMod val="95000"/>
                      <a:lumOff val="5000"/>
                    </a:schemeClr>
                  </a:gs>
                  <a:gs pos="100000">
                    <a:schemeClr val="accent4">
                      <a:lumMod val="60000"/>
                    </a:schemeClr>
                  </a:gs>
                </a:gsLst>
                <a:path path="circle">
                  <a:fillToRect l="100000" b="100000"/>
                </a:path>
                <a:tileRect t="-100000" r="-100000"/>
              </a:gradFill>
              <a:ln w="25400">
                <a:solidFill>
                  <a:schemeClr val="lt1"/>
                </a:solidFill>
              </a:ln>
              <a:effectLst/>
              <a:scene3d>
                <a:camera prst="orthographicFront"/>
                <a:lightRig rig="threePt" dir="t"/>
              </a:scene3d>
              <a:sp3d contourW="25400">
                <a:bevelT w="165100" prst="coolSlant"/>
                <a:contourClr>
                  <a:schemeClr val="lt1"/>
                </a:contourClr>
              </a:sp3d>
            </c:spPr>
            <c:extLst>
              <c:ext xmlns:c16="http://schemas.microsoft.com/office/drawing/2014/chart" uri="{C3380CC4-5D6E-409C-BE32-E72D297353CC}">
                <c16:uniqueId val="{00000001-1D44-494E-A99E-4749DADF710E}"/>
              </c:ext>
            </c:extLst>
          </c:dPt>
          <c:dPt>
            <c:idx val="1"/>
            <c:bubble3D val="0"/>
            <c:spPr>
              <a:gradFill>
                <a:gsLst>
                  <a:gs pos="0">
                    <a:srgbClr val="18A89A"/>
                  </a:gs>
                  <a:gs pos="46000">
                    <a:schemeClr val="accent3">
                      <a:lumMod val="95000"/>
                      <a:lumOff val="5000"/>
                    </a:schemeClr>
                  </a:gs>
                  <a:gs pos="100000">
                    <a:schemeClr val="accent3">
                      <a:lumMod val="60000"/>
                    </a:schemeClr>
                  </a:gs>
                </a:gsLst>
                <a:lin ang="5400000" scaled="1"/>
              </a:gradFill>
              <a:ln w="25400">
                <a:solidFill>
                  <a:schemeClr val="lt1"/>
                </a:solidFill>
              </a:ln>
              <a:effectLst/>
              <a:scene3d>
                <a:camera prst="orthographicFront"/>
                <a:lightRig rig="threePt" dir="t"/>
              </a:scene3d>
              <a:sp3d contourW="25400">
                <a:bevelT w="165100" prst="coolSlant"/>
                <a:contourClr>
                  <a:schemeClr val="lt1"/>
                </a:contourClr>
              </a:sp3d>
            </c:spPr>
            <c:extLst>
              <c:ext xmlns:c16="http://schemas.microsoft.com/office/drawing/2014/chart" uri="{C3380CC4-5D6E-409C-BE32-E72D297353CC}">
                <c16:uniqueId val="{00000003-1D44-494E-A99E-4749DADF710E}"/>
              </c:ext>
            </c:extLst>
          </c:dPt>
          <c:dPt>
            <c:idx val="2"/>
            <c:bubble3D val="0"/>
            <c:spPr>
              <a:gradFill flip="none" rotWithShape="1">
                <a:gsLst>
                  <a:gs pos="0">
                    <a:srgbClr val="20B2AA"/>
                  </a:gs>
                  <a:gs pos="46000">
                    <a:schemeClr val="accent1">
                      <a:lumMod val="95000"/>
                      <a:lumOff val="5000"/>
                    </a:schemeClr>
                  </a:gs>
                  <a:gs pos="100000">
                    <a:schemeClr val="accent1">
                      <a:lumMod val="60000"/>
                    </a:schemeClr>
                  </a:gs>
                </a:gsLst>
                <a:path path="circle">
                  <a:fillToRect l="100000" b="100000"/>
                </a:path>
                <a:tileRect t="-100000" r="-100000"/>
              </a:gradFill>
              <a:ln w="25400">
                <a:solidFill>
                  <a:schemeClr val="lt1"/>
                </a:solidFill>
              </a:ln>
              <a:effectLst/>
              <a:scene3d>
                <a:camera prst="orthographicFront"/>
                <a:lightRig rig="threePt" dir="t"/>
              </a:scene3d>
              <a:sp3d contourW="25400">
                <a:bevelT w="165100" prst="coolSlant"/>
                <a:contourClr>
                  <a:schemeClr val="lt1"/>
                </a:contourClr>
              </a:sp3d>
            </c:spPr>
            <c:extLst>
              <c:ext xmlns:c16="http://schemas.microsoft.com/office/drawing/2014/chart" uri="{C3380CC4-5D6E-409C-BE32-E72D297353CC}">
                <c16:uniqueId val="{00000005-1D44-494E-A99E-4749DADF710E}"/>
              </c:ext>
            </c:extLst>
          </c:dPt>
          <c:dLbls>
            <c:spPr>
              <a:solidFill>
                <a:srgbClr val="92D050"/>
              </a:solidFill>
              <a:ln>
                <a:noFill/>
              </a:ln>
              <a:effectLst/>
            </c:spPr>
            <c:txPr>
              <a:bodyPr rot="0" spcFirstLastPara="1" vertOverflow="ellipsis" vert="horz" wrap="square" anchor="ctr" anchorCtr="1"/>
              <a:lstStyle/>
              <a:p>
                <a:pPr>
                  <a:defRPr lang="en-US" sz="12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'PAYMENT METHOD INSIGHS'!$K$8:$K$11</c:f>
              <c:strCache>
                <c:ptCount val="3"/>
                <c:pt idx="0">
                  <c:v>Cash</c:v>
                </c:pt>
                <c:pt idx="1">
                  <c:v>Credit Card</c:v>
                </c:pt>
                <c:pt idx="2">
                  <c:v>Debit Card</c:v>
                </c:pt>
              </c:strCache>
            </c:strRef>
          </c:cat>
          <c:val>
            <c:numRef>
              <c:f>'PAYMENT METHOD INSIGHS'!$L$8:$L$11</c:f>
              <c:numCache>
                <c:formatCode>0%</c:formatCode>
                <c:ptCount val="3"/>
                <c:pt idx="0">
                  <c:v>0.43761564900645611</c:v>
                </c:pt>
                <c:pt idx="1">
                  <c:v>0.33484422589059409</c:v>
                </c:pt>
                <c:pt idx="2">
                  <c:v>0.22754012510295149</c:v>
                </c:pt>
              </c:numCache>
            </c:numRef>
          </c:val>
          <c:extLst>
            <c:ext xmlns:c16="http://schemas.microsoft.com/office/drawing/2014/chart" uri="{C3380CC4-5D6E-409C-BE32-E72D297353CC}">
              <c16:uniqueId val="{00000006-1D44-494E-A99E-4749DADF710E}"/>
            </c:ext>
          </c:extLst>
        </c:ser>
        <c:ser>
          <c:idx val="1"/>
          <c:order val="1"/>
          <c:tx>
            <c:strRef>
              <c:f>'PAYMENT METHOD INSIGHS'!$M$7</c:f>
              <c:strCache>
                <c:ptCount val="1"/>
                <c:pt idx="0">
                  <c:v>Count of price2</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8-1D44-494E-A99E-4749DADF710E}"/>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A-1D44-494E-A99E-4749DADF710E}"/>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C-1D44-494E-A99E-4749DADF710E}"/>
              </c:ext>
            </c:extLst>
          </c:dPt>
          <c:dLbls>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'PAYMENT METHOD INSIGHS'!$K$8:$K$11</c:f>
              <c:strCache>
                <c:ptCount val="3"/>
                <c:pt idx="0">
                  <c:v>Cash</c:v>
                </c:pt>
                <c:pt idx="1">
                  <c:v>Credit Card</c:v>
                </c:pt>
                <c:pt idx="2">
                  <c:v>Debit Card</c:v>
                </c:pt>
              </c:strCache>
            </c:strRef>
          </c:cat>
          <c:val>
            <c:numRef>
              <c:f>'PAYMENT METHOD INSIGHS'!$M$8:$M$11</c:f>
              <c:numCache>
                <c:formatCode>General</c:formatCode>
                <c:ptCount val="3"/>
                <c:pt idx="0">
                  <c:v>420</c:v>
                </c:pt>
                <c:pt idx="1">
                  <c:v>366</c:v>
                </c:pt>
                <c:pt idx="2">
                  <c:v>214</c:v>
                </c:pt>
              </c:numCache>
            </c:numRef>
          </c:val>
          <c:extLst>
            <c:ext xmlns:c16="http://schemas.microsoft.com/office/drawing/2014/chart" uri="{C3380CC4-5D6E-409C-BE32-E72D297353CC}">
              <c16:uniqueId val="{0000000D-1D44-494E-A99E-4749DADF710E}"/>
            </c:ext>
          </c:extLst>
        </c:ser>
        <c:dLbls>
          <c:dLblPos val="bestFit"/>
          <c:showLegendKey val="0"/>
          <c:showVal val="1"/>
          <c:showCatName val="0"/>
          <c:showSerName val="0"/>
          <c:showPercent val="0"/>
          <c:showBubbleSize val="0"/>
          <c:showLeaderLines val="1"/>
        </c:dLbls>
      </c:pie3DChart>
      <c:spPr>
        <a:solidFill>
          <a:schemeClr val="tx1"/>
        </a:solidFill>
        <a:ln>
          <a:noFill/>
        </a:ln>
        <a:effectLst>
          <a:glow rad="228600">
            <a:srgbClr val="20B2AA">
              <a:alpha val="40000"/>
            </a:srgbClr>
          </a:glow>
        </a:effectLst>
        <a:scene3d>
          <a:camera prst="orthographicFront"/>
          <a:lightRig rig="threePt" dir="t"/>
        </a:scene3d>
        <a:sp3d>
          <a:bevelT w="165100" prst="coolSlant"/>
        </a:sp3d>
      </c:spPr>
    </c:plotArea>
    <c:legend>
      <c:legendPos val="r"/>
      <c:overlay val="0"/>
      <c:spPr>
        <a:noFill/>
        <a:ln>
          <a:noFill/>
        </a:ln>
        <a:effectLst/>
      </c:spPr>
      <c:txPr>
        <a:bodyPr rot="0" spcFirstLastPara="1" vertOverflow="ellipsis" vert="horz" wrap="square" anchor="ctr" anchorCtr="1"/>
        <a:lstStyle/>
        <a:p>
          <a:pPr>
            <a:defRPr lang="en-US"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2">
        <a:lumMod val="10000"/>
        <a:lumOff val="90000"/>
      </a:schemeClr>
    </a:solidFill>
    <a:ln w="9525" cap="flat" cmpd="sng" algn="ctr">
      <a:solidFill>
        <a:schemeClr val="tx1">
          <a:lumMod val="15000"/>
          <a:lumOff val="85000"/>
        </a:schemeClr>
      </a:solidFill>
      <a:round/>
    </a:ln>
    <a:effectLst>
      <a:glow rad="228600">
        <a:srgbClr val="20B2AA">
          <a:alpha val="40000"/>
        </a:srgbClr>
      </a:glow>
      <a:outerShdw blurRad="50800" dist="38100" dir="16200000" rotWithShape="0">
        <a:srgbClr val="008080">
          <a:alpha val="40000"/>
        </a:srgbClr>
      </a:outerShdw>
    </a:effectLst>
    <a:scene3d>
      <a:camera prst="orthographicFront"/>
      <a:lightRig rig="threePt" dir="t"/>
    </a:scene3d>
    <a:sp3d>
      <a:bevelT w="165100" prst="coolSlant"/>
    </a:sp3d>
  </c:spPr>
  <c:txPr>
    <a:bodyPr/>
    <a:lstStyle/>
    <a:p>
      <a:pPr>
        <a:defRPr lang="en-US" sz="900" b="0" i="0" u="none" strike="noStrike" kern="1200" baseline="0">
          <a:solidFill>
            <a:schemeClr val="tx1"/>
          </a:solidFill>
          <a:latin typeface="+mn-lt"/>
          <a:ea typeface="+mn-ea"/>
          <a:cs typeface="+mn-cs"/>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database_Final_5.xlsx]GENDER INSIGHTS !PivotTable9</c:name>
    <c:fmtId val="8"/>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Total Quantity By Gender</a:t>
            </a:r>
          </a:p>
        </c:rich>
      </c:tx>
      <c:layout>
        <c:manualLayout>
          <c:xMode val="edge"/>
          <c:yMode val="edge"/>
          <c:x val="8.5583206090167868E-2"/>
          <c:y val="8.8895943927815496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5">
              <a:lumMod val="50000"/>
            </a:schemeClr>
          </a:solidFill>
          <a:ln w="25400">
            <a:solidFill>
              <a:schemeClr val="lt1"/>
            </a:solidFill>
          </a:ln>
          <a:effectLst/>
          <a:scene3d>
            <a:camera prst="orthographicFront"/>
            <a:lightRig rig="threePt" dir="t"/>
          </a:scene3d>
          <a:sp3d contourW="25400">
            <a:bevelT w="114300" prst="artDeco"/>
            <a:contourClr>
              <a:schemeClr val="lt1"/>
            </a:contourClr>
          </a:sp3d>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B0F0"/>
          </a:solidFill>
          <a:ln w="25400">
            <a:solidFill>
              <a:schemeClr val="lt1"/>
            </a:solidFill>
          </a:ln>
          <a:effectLst/>
          <a:scene3d>
            <a:camera prst="orthographicFront"/>
            <a:lightRig rig="threePt" dir="t"/>
          </a:scene3d>
          <a:sp3d contourW="25400">
            <a:bevelT w="114300" prst="artDeco"/>
            <a:contourClr>
              <a:schemeClr val="lt1"/>
            </a:contourClr>
          </a:sp3d>
        </c:spPr>
      </c:pivotFmt>
      <c:pivotFmt>
        <c:idx val="2"/>
        <c:spPr>
          <a:solidFill>
            <a:schemeClr val="accent5">
              <a:lumMod val="50000"/>
            </a:schemeClr>
          </a:solidFill>
          <a:ln w="25400">
            <a:solidFill>
              <a:schemeClr val="lt1"/>
            </a:solidFill>
          </a:ln>
          <a:effectLst/>
          <a:scene3d>
            <a:camera prst="orthographicFront"/>
            <a:lightRig rig="threePt" dir="t"/>
          </a:scene3d>
          <a:sp3d contourW="25400">
            <a:bevelT w="114300" prst="artDeco"/>
            <a:contourClr>
              <a:schemeClr val="lt1"/>
            </a:contourClr>
          </a:sp3d>
        </c:spPr>
      </c:pivotFmt>
      <c:pivotFmt>
        <c:idx val="3"/>
        <c:spPr>
          <a:solidFill>
            <a:schemeClr val="accent5">
              <a:lumMod val="50000"/>
            </a:schemeClr>
          </a:solidFill>
          <a:ln w="25400">
            <a:solidFill>
              <a:schemeClr val="lt1"/>
            </a:solidFill>
          </a:ln>
          <a:effectLst/>
          <a:scene3d>
            <a:camera prst="orthographicFront"/>
            <a:lightRig rig="threePt" dir="t"/>
          </a:scene3d>
          <a:sp3d contourW="25400">
            <a:bevelT w="114300" prst="artDeco"/>
            <a:contourClr>
              <a:schemeClr val="lt1"/>
            </a:contourClr>
          </a:sp3d>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B0F0"/>
          </a:solidFill>
          <a:ln w="25400">
            <a:solidFill>
              <a:schemeClr val="lt1"/>
            </a:solidFill>
          </a:ln>
          <a:effectLst/>
          <a:scene3d>
            <a:camera prst="orthographicFront"/>
            <a:lightRig rig="threePt" dir="t"/>
          </a:scene3d>
          <a:sp3d contourW="25400">
            <a:bevelT w="114300" prst="artDeco"/>
            <a:contourClr>
              <a:schemeClr val="lt1"/>
            </a:contourClr>
          </a:sp3d>
        </c:spPr>
      </c:pivotFmt>
      <c:pivotFmt>
        <c:idx val="5"/>
        <c:spPr>
          <a:solidFill>
            <a:schemeClr val="accent5">
              <a:lumMod val="50000"/>
            </a:schemeClr>
          </a:solidFill>
          <a:ln w="25400">
            <a:solidFill>
              <a:schemeClr val="lt1"/>
            </a:solidFill>
          </a:ln>
          <a:effectLst/>
          <a:scene3d>
            <a:camera prst="orthographicFront"/>
            <a:lightRig rig="threePt" dir="t"/>
          </a:scene3d>
          <a:sp3d contourW="25400">
            <a:bevelT w="114300" prst="artDeco"/>
            <a:contourClr>
              <a:schemeClr val="lt1"/>
            </a:contourClr>
          </a:sp3d>
        </c:spPr>
      </c:pivotFmt>
      <c:pivotFmt>
        <c:idx val="6"/>
        <c:spPr>
          <a:solidFill>
            <a:schemeClr val="accent5">
              <a:lumMod val="50000"/>
            </a:schemeClr>
          </a:solidFill>
          <a:ln w="25400">
            <a:solidFill>
              <a:schemeClr val="lt1"/>
            </a:solidFill>
          </a:ln>
          <a:effectLst/>
          <a:scene3d>
            <a:camera prst="orthographicFront"/>
            <a:lightRig rig="threePt" dir="t"/>
          </a:scene3d>
          <a:sp3d contourW="25400">
            <a:bevelT w="114300" prst="artDeco"/>
            <a:contourClr>
              <a:schemeClr val="lt1"/>
            </a:contourClr>
          </a:sp3d>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B0F0"/>
          </a:solidFill>
          <a:ln w="25400">
            <a:solidFill>
              <a:schemeClr val="lt1"/>
            </a:solidFill>
          </a:ln>
          <a:effectLst/>
          <a:scene3d>
            <a:camera prst="orthographicFront"/>
            <a:lightRig rig="threePt" dir="t"/>
          </a:scene3d>
          <a:sp3d contourW="25400">
            <a:bevelT w="114300" prst="artDeco"/>
            <a:contourClr>
              <a:schemeClr val="lt1"/>
            </a:contourClr>
          </a:sp3d>
        </c:spPr>
      </c:pivotFmt>
      <c:pivotFmt>
        <c:idx val="8"/>
        <c:spPr>
          <a:solidFill>
            <a:schemeClr val="accent5">
              <a:lumMod val="50000"/>
            </a:schemeClr>
          </a:solidFill>
          <a:ln w="25400">
            <a:solidFill>
              <a:schemeClr val="lt1"/>
            </a:solidFill>
          </a:ln>
          <a:effectLst/>
          <a:scene3d>
            <a:camera prst="orthographicFront"/>
            <a:lightRig rig="threePt" dir="t"/>
          </a:scene3d>
          <a:sp3d contourW="25400">
            <a:bevelT w="114300" prst="artDeco"/>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5734276479203217E-2"/>
          <c:y val="0.19490619267167353"/>
          <c:w val="0.66780476230983976"/>
          <c:h val="0.7021487304780587"/>
        </c:manualLayout>
      </c:layout>
      <c:pie3DChart>
        <c:varyColors val="1"/>
        <c:ser>
          <c:idx val="0"/>
          <c:order val="0"/>
          <c:tx>
            <c:strRef>
              <c:f>'GENDER INSIGHTS '!$G$7</c:f>
              <c:strCache>
                <c:ptCount val="1"/>
                <c:pt idx="0">
                  <c:v>Total</c:v>
                </c:pt>
              </c:strCache>
            </c:strRef>
          </c:tx>
          <c:dPt>
            <c:idx val="0"/>
            <c:bubble3D val="0"/>
            <c:explosion val="1"/>
            <c:spPr>
              <a:gradFill flip="none" rotWithShape="1">
                <a:gsLst>
                  <a:gs pos="0">
                    <a:srgbClr val="20B2AA"/>
                  </a:gs>
                  <a:gs pos="48000">
                    <a:schemeClr val="accent4">
                      <a:lumMod val="97000"/>
                      <a:lumOff val="3000"/>
                    </a:schemeClr>
                  </a:gs>
                  <a:gs pos="100000">
                    <a:schemeClr val="accent4">
                      <a:lumMod val="60000"/>
                      <a:lumOff val="40000"/>
                    </a:schemeClr>
                  </a:gs>
                </a:gsLst>
                <a:lin ang="16200000" scaled="1"/>
                <a:tileRect/>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CCBB-446C-A412-45734F080060}"/>
              </c:ext>
            </c:extLst>
          </c:dPt>
          <c:dPt>
            <c:idx val="1"/>
            <c:bubble3D val="0"/>
            <c:spPr>
              <a:gradFill rotWithShape="1">
                <a:gsLst>
                  <a:gs pos="0">
                    <a:srgbClr val="18A89A"/>
                  </a:gs>
                  <a:gs pos="46000">
                    <a:schemeClr val="accent3">
                      <a:lumMod val="95000"/>
                      <a:lumOff val="5000"/>
                    </a:schemeClr>
                  </a:gs>
                  <a:gs pos="100000">
                    <a:schemeClr val="accent3">
                      <a:lumMod val="60000"/>
                    </a:schemeClr>
                  </a:gs>
                </a:gsLst>
                <a:lin ang="5400000" scaled="1"/>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CCBB-446C-A412-45734F080060}"/>
              </c:ext>
            </c:extLst>
          </c:dPt>
          <c:dLbls>
            <c:dLbl>
              <c:idx val="0"/>
              <c:layout>
                <c:manualLayout>
                  <c:x val="-0.22825626591190762"/>
                  <c:y val="-0.1776741221362996"/>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18111638490836149"/>
                      <c:h val="0.10048728019825859"/>
                    </c:manualLayout>
                  </c15:layout>
                </c:ext>
                <c:ext xmlns:c16="http://schemas.microsoft.com/office/drawing/2014/chart" uri="{C3380CC4-5D6E-409C-BE32-E72D297353CC}">
                  <c16:uniqueId val="{00000001-CCBB-446C-A412-45734F080060}"/>
                </c:ext>
              </c:extLst>
            </c:dLbl>
            <c:dLbl>
              <c:idx val="1"/>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16933141465747495"/>
                      <c:h val="7.5560202939775833E-2"/>
                    </c:manualLayout>
                  </c15:layout>
                </c:ext>
                <c:ext xmlns:c16="http://schemas.microsoft.com/office/drawing/2014/chart" uri="{C3380CC4-5D6E-409C-BE32-E72D297353CC}">
                  <c16:uniqueId val="{00000003-CCBB-446C-A412-45734F08006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'GENDER INSIGHTS '!$F$8:$F$10</c:f>
              <c:strCache>
                <c:ptCount val="2"/>
                <c:pt idx="0">
                  <c:v>Female</c:v>
                </c:pt>
                <c:pt idx="1">
                  <c:v>Male</c:v>
                </c:pt>
              </c:strCache>
            </c:strRef>
          </c:cat>
          <c:val>
            <c:numRef>
              <c:f>'GENDER INSIGHTS '!$G$8:$G$10</c:f>
              <c:numCache>
                <c:formatCode>0.00%</c:formatCode>
                <c:ptCount val="2"/>
                <c:pt idx="0">
                  <c:v>0.62160348876216032</c:v>
                </c:pt>
                <c:pt idx="1">
                  <c:v>0.37839651123783963</c:v>
                </c:pt>
              </c:numCache>
            </c:numRef>
          </c:val>
          <c:extLst>
            <c:ext xmlns:c16="http://schemas.microsoft.com/office/drawing/2014/chart" uri="{C3380CC4-5D6E-409C-BE32-E72D297353CC}">
              <c16:uniqueId val="{00000004-CCBB-446C-A412-45734F080060}"/>
            </c:ext>
          </c:extLst>
        </c:ser>
        <c:dLbls>
          <c:showLegendKey val="0"/>
          <c:showVal val="0"/>
          <c:showCatName val="0"/>
          <c:showSerName val="0"/>
          <c:showPercent val="0"/>
          <c:showBubbleSize val="0"/>
          <c:showLeaderLines val="1"/>
        </c:dLbls>
      </c:pie3DChart>
      <c:spPr>
        <a:solidFill>
          <a:schemeClr val="tx1"/>
        </a:solidFill>
        <a:ln>
          <a:noFill/>
        </a:ln>
        <a:effectLst>
          <a:glow rad="228600">
            <a:srgbClr val="18A89A">
              <a:alpha val="40000"/>
            </a:srgbClr>
          </a:glow>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228600">
        <a:srgbClr val="18A89A">
          <a:alpha val="40000"/>
        </a:srgbClr>
      </a:glow>
    </a:effectLst>
    <a:scene3d>
      <a:camera prst="orthographicFront"/>
      <a:lightRig rig="threePt" dir="t"/>
    </a:scene3d>
    <a:sp3d>
      <a:bevelT w="165100" prst="coolSlant"/>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database_Final_5.xlsx]GENDER INSIGHTS !PivotTable10</c:name>
    <c:fmtId val="13"/>
  </c:pivotSource>
  <c:chart>
    <c:title>
      <c:tx>
        <c:rich>
          <a:bodyPr rot="0" spcFirstLastPara="1" vertOverflow="ellipsis" vert="horz" wrap="square" anchor="ctr" anchorCtr="1"/>
          <a:lstStyle/>
          <a:p>
            <a:pPr>
              <a:defRPr sz="2128"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a:t>Total Revenue By Gender</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a:ln>
            <a:noFill/>
          </a:ln>
          <a:effectLst/>
          <a:scene3d>
            <a:camera prst="orthographicFront"/>
            <a:lightRig rig="threePt" dir="t"/>
          </a:scene3d>
          <a:sp3d>
            <a:bevelT w="165100" prst="coolSlan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a:ln>
            <a:noFill/>
          </a:ln>
          <a:effectLst/>
          <a:scene3d>
            <a:camera prst="orthographicFront"/>
            <a:lightRig rig="threePt" dir="t"/>
          </a:scene3d>
          <a:sp3d>
            <a:bevelT w="165100" prst="coolSlan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a:ln>
            <a:noFill/>
          </a:ln>
          <a:effectLst/>
          <a:scene3d>
            <a:camera prst="orthographicFront"/>
            <a:lightRig rig="threePt" dir="t"/>
          </a:scene3d>
          <a:sp3d>
            <a:bevelT w="165100" prst="coolSlan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0146877335697277"/>
          <c:y val="0.28506028851656701"/>
          <c:w val="0.69660649578400868"/>
          <c:h val="0.59865766779152607"/>
        </c:manualLayout>
      </c:layout>
      <c:barChart>
        <c:barDir val="bar"/>
        <c:grouping val="clustered"/>
        <c:varyColors val="0"/>
        <c:ser>
          <c:idx val="0"/>
          <c:order val="0"/>
          <c:tx>
            <c:strRef>
              <c:f>'GENDER INSIGHTS '!$M$7</c:f>
              <c:strCache>
                <c:ptCount val="1"/>
                <c:pt idx="0">
                  <c:v>Total</c:v>
                </c:pt>
              </c:strCache>
            </c:strRef>
          </c:tx>
          <c:sp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a:effectLst>
              <a:glow rad="228600">
                <a:srgbClr val="20B2AA">
                  <a:alpha val="40000"/>
                </a:srgbClr>
              </a:glow>
            </a:effectLst>
            <a:scene3d>
              <a:camera prst="orthographicFront"/>
              <a:lightRig rig="threePt" dir="t"/>
            </a:scene3d>
            <a:sp3d>
              <a:bevelT w="165100" prst="coolSlant"/>
            </a:sp3d>
          </c:spPr>
          <c:invertIfNegative val="0"/>
          <c:dPt>
            <c:idx val="0"/>
            <c:invertIfNegative val="0"/>
            <c:bubble3D val="0"/>
            <c:sp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effectLst>
                <a:glow rad="228600">
                  <a:srgbClr val="20B2AA">
                    <a:alpha val="40000"/>
                  </a:srgbClr>
                </a:glow>
              </a:effectLst>
              <a:scene3d>
                <a:camera prst="orthographicFront"/>
                <a:lightRig rig="threePt" dir="t"/>
              </a:scene3d>
              <a:sp3d>
                <a:bevelT w="165100" prst="coolSlant"/>
              </a:sp3d>
            </c:spPr>
            <c:extLst>
              <c:ext xmlns:c16="http://schemas.microsoft.com/office/drawing/2014/chart" uri="{C3380CC4-5D6E-409C-BE32-E72D297353CC}">
                <c16:uniqueId val="{00000002-8D82-465C-87FC-085A4AD283AB}"/>
              </c:ext>
            </c:extLst>
          </c:dPt>
          <c:dPt>
            <c:idx val="1"/>
            <c:invertIfNegative val="0"/>
            <c:bubble3D val="0"/>
            <c:sp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effectLst>
                <a:glow rad="228600">
                  <a:srgbClr val="20B2AA">
                    <a:alpha val="40000"/>
                  </a:srgbClr>
                </a:glow>
              </a:effectLst>
              <a:scene3d>
                <a:camera prst="orthographicFront"/>
                <a:lightRig rig="threePt" dir="t"/>
              </a:scene3d>
              <a:sp3d>
                <a:bevelT w="165100" prst="coolSlant"/>
              </a:sp3d>
            </c:spPr>
            <c:extLst>
              <c:ext xmlns:c16="http://schemas.microsoft.com/office/drawing/2014/chart" uri="{C3380CC4-5D6E-409C-BE32-E72D297353CC}">
                <c16:uniqueId val="{00000001-8D82-465C-87FC-085A4AD283AB}"/>
              </c:ext>
            </c:extLst>
          </c:dPt>
          <c:dLbls>
            <c:dLbl>
              <c:idx val="0"/>
              <c:layout>
                <c:manualLayout>
                  <c:x val="-0.29634049531486484"/>
                  <c:y val="-0.10122658109683864"/>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2644896830894976"/>
                      <c:h val="0.13840830715330529"/>
                    </c:manualLayout>
                  </c15:layout>
                </c:ext>
                <c:ext xmlns:c16="http://schemas.microsoft.com/office/drawing/2014/chart" uri="{C3380CC4-5D6E-409C-BE32-E72D297353CC}">
                  <c16:uniqueId val="{00000002-8D82-465C-87FC-085A4AD283AB}"/>
                </c:ext>
              </c:extLst>
            </c:dLbl>
            <c:dLbl>
              <c:idx val="1"/>
              <c:layout>
                <c:manualLayout>
                  <c:x val="8.2892423420373104E-3"/>
                  <c:y val="-5.458232985562192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D82-465C-87FC-085A4AD283AB}"/>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'GENDER INSIGHTS '!$L$8:$L$10</c:f>
              <c:strCache>
                <c:ptCount val="2"/>
                <c:pt idx="0">
                  <c:v>Female</c:v>
                </c:pt>
                <c:pt idx="1">
                  <c:v>Male</c:v>
                </c:pt>
              </c:strCache>
            </c:strRef>
          </c:cat>
          <c:val>
            <c:numRef>
              <c:f>'GENDER INSIGHTS '!$M$8:$M$10</c:f>
              <c:numCache>
                <c:formatCode>General</c:formatCode>
                <c:ptCount val="2"/>
                <c:pt idx="0">
                  <c:v>725738438.29000032</c:v>
                </c:pt>
                <c:pt idx="1">
                  <c:v>294813899.5200001</c:v>
                </c:pt>
              </c:numCache>
            </c:numRef>
          </c:val>
          <c:extLst>
            <c:ext xmlns:c16="http://schemas.microsoft.com/office/drawing/2014/chart" uri="{C3380CC4-5D6E-409C-BE32-E72D297353CC}">
              <c16:uniqueId val="{00000000-8D82-465C-87FC-085A4AD283AB}"/>
            </c:ext>
          </c:extLst>
        </c:ser>
        <c:dLbls>
          <c:dLblPos val="outEnd"/>
          <c:showLegendKey val="0"/>
          <c:showVal val="1"/>
          <c:showCatName val="0"/>
          <c:showSerName val="0"/>
          <c:showPercent val="0"/>
          <c:showBubbleSize val="0"/>
        </c:dLbls>
        <c:gapWidth val="115"/>
        <c:overlap val="-20"/>
        <c:axId val="1386023376"/>
        <c:axId val="1386025776"/>
      </c:barChart>
      <c:catAx>
        <c:axId val="138602337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86025776"/>
        <c:crosses val="autoZero"/>
        <c:auto val="1"/>
        <c:lblAlgn val="ctr"/>
        <c:lblOffset val="100"/>
        <c:noMultiLvlLbl val="0"/>
      </c:catAx>
      <c:valAx>
        <c:axId val="138602577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86023376"/>
        <c:crosses val="autoZero"/>
        <c:crossBetween val="between"/>
      </c:valAx>
      <c:spPr>
        <a:solidFill>
          <a:schemeClr val="tx1"/>
        </a:solidFill>
        <a:ln>
          <a:noFill/>
        </a:ln>
        <a:effectLst>
          <a:glow rad="228600">
            <a:srgbClr val="20B2AA">
              <a:alpha val="40000"/>
            </a:srgbClr>
          </a:glow>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2">
        <a:lumMod val="90000"/>
      </a:schemeClr>
    </a:solidFill>
    <a:ln>
      <a:noFill/>
    </a:ln>
    <a:effectLst>
      <a:glow rad="228600">
        <a:srgbClr val="20B2AA">
          <a:alpha val="40000"/>
        </a:srgbClr>
      </a:glow>
    </a:effectLst>
    <a:scene3d>
      <a:camera prst="orthographicFront"/>
      <a:lightRig rig="threePt" dir="t"/>
    </a:scene3d>
    <a:sp3d>
      <a:bevelT w="165100" prst="coolSlant"/>
    </a:sp3d>
  </c:spPr>
  <c:txPr>
    <a:bodyPr/>
    <a:lstStyle/>
    <a:p>
      <a:pPr>
        <a:defRPr baseline="0">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database_Final_5.xlsx]GENDER INSIGHTS !PivotTable12</c:name>
    <c:fmtId val="10"/>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dirty="0">
                <a:solidFill>
                  <a:schemeClr val="tx1"/>
                </a:solidFill>
              </a:rPr>
              <a:t>Total Quantity By Category</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path path="circle">
              <a:fillToRect l="100000" b="100000"/>
            </a:path>
            <a:tileRect t="-100000" r="-100000"/>
          </a:gradFill>
          <a:ln>
            <a:noFill/>
          </a:ln>
          <a:effectLst/>
          <a:scene3d>
            <a:camera prst="orthographicFront"/>
            <a:lightRig rig="threePt" dir="t"/>
          </a:scene3d>
          <a:sp3d>
            <a:bevelT w="139700" prst="cross"/>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path path="circle">
              <a:fillToRect l="100000" b="100000"/>
            </a:path>
            <a:tileRect t="-100000" r="-100000"/>
          </a:gradFill>
          <a:ln>
            <a:noFill/>
          </a:ln>
          <a:effectLst/>
          <a:scene3d>
            <a:camera prst="orthographicFront"/>
            <a:lightRig rig="threePt" dir="t"/>
          </a:scene3d>
          <a:sp3d>
            <a:bevelT w="139700" prst="cross"/>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path path="circle">
              <a:fillToRect l="100000" b="100000"/>
            </a:path>
            <a:tileRect t="-100000" r="-100000"/>
          </a:gradFill>
          <a:ln>
            <a:noFill/>
          </a:ln>
          <a:effectLst/>
          <a:scene3d>
            <a:camera prst="orthographicFront"/>
            <a:lightRig rig="threePt" dir="t"/>
          </a:scene3d>
          <a:sp3d>
            <a:bevelT w="139700" prst="cross"/>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701605961226678"/>
          <c:y val="0.14163604549431319"/>
          <c:w val="0.68872489046438912"/>
          <c:h val="0.7900634295713036"/>
        </c:manualLayout>
      </c:layout>
      <c:barChart>
        <c:barDir val="bar"/>
        <c:grouping val="clustered"/>
        <c:varyColors val="0"/>
        <c:ser>
          <c:idx val="0"/>
          <c:order val="0"/>
          <c:tx>
            <c:strRef>
              <c:f>'GENDER INSIGHTS '!$Q$8</c:f>
              <c:strCache>
                <c:ptCount val="1"/>
                <c:pt idx="0">
                  <c:v>Total</c:v>
                </c:pt>
              </c:strCache>
            </c:strRef>
          </c:tx>
          <c:sp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glow rad="228600">
                <a:srgbClr val="20B2AA">
                  <a:alpha val="40000"/>
                </a:srgb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'GENDER INSIGHTS '!$P$9:$P$17</c:f>
              <c:strCache>
                <c:ptCount val="8"/>
                <c:pt idx="0">
                  <c:v>Books</c:v>
                </c:pt>
                <c:pt idx="1">
                  <c:v>Clothing</c:v>
                </c:pt>
                <c:pt idx="2">
                  <c:v>Cosmetics</c:v>
                </c:pt>
                <c:pt idx="3">
                  <c:v>Food &amp; Beverage</c:v>
                </c:pt>
                <c:pt idx="4">
                  <c:v>Shoes</c:v>
                </c:pt>
                <c:pt idx="5">
                  <c:v>Souvenir</c:v>
                </c:pt>
                <c:pt idx="6">
                  <c:v>Technology</c:v>
                </c:pt>
                <c:pt idx="7">
                  <c:v>Toys</c:v>
                </c:pt>
              </c:strCache>
            </c:strRef>
          </c:cat>
          <c:val>
            <c:numRef>
              <c:f>'GENDER INSIGHTS '!$Q$9:$Q$17</c:f>
              <c:numCache>
                <c:formatCode>General</c:formatCode>
                <c:ptCount val="8"/>
                <c:pt idx="0">
                  <c:v>196</c:v>
                </c:pt>
                <c:pt idx="1">
                  <c:v>977</c:v>
                </c:pt>
                <c:pt idx="2">
                  <c:v>473</c:v>
                </c:pt>
                <c:pt idx="3">
                  <c:v>358</c:v>
                </c:pt>
                <c:pt idx="4">
                  <c:v>312</c:v>
                </c:pt>
                <c:pt idx="5">
                  <c:v>213</c:v>
                </c:pt>
                <c:pt idx="6">
                  <c:v>128</c:v>
                </c:pt>
                <c:pt idx="7">
                  <c:v>324</c:v>
                </c:pt>
              </c:numCache>
            </c:numRef>
          </c:val>
          <c:extLst>
            <c:ext xmlns:c16="http://schemas.microsoft.com/office/drawing/2014/chart" uri="{C3380CC4-5D6E-409C-BE32-E72D297353CC}">
              <c16:uniqueId val="{00000000-4931-4A47-AC53-32301767FE1F}"/>
            </c:ext>
          </c:extLst>
        </c:ser>
        <c:dLbls>
          <c:dLblPos val="outEnd"/>
          <c:showLegendKey val="0"/>
          <c:showVal val="1"/>
          <c:showCatName val="0"/>
          <c:showSerName val="0"/>
          <c:showPercent val="0"/>
          <c:showBubbleSize val="0"/>
        </c:dLbls>
        <c:gapWidth val="115"/>
        <c:overlap val="-20"/>
        <c:axId val="1276293376"/>
        <c:axId val="1276300096"/>
      </c:barChart>
      <c:catAx>
        <c:axId val="1276293376"/>
        <c:scaling>
          <c:orientation val="minMax"/>
        </c:scaling>
        <c:delete val="0"/>
        <c:axPos val="l"/>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sz="1400" dirty="0">
                    <a:solidFill>
                      <a:schemeClr val="tx1"/>
                    </a:solidFill>
                  </a:rPr>
                  <a:t>Sum</a:t>
                </a:r>
                <a:r>
                  <a:rPr lang="en-IN" sz="1400" baseline="0" dirty="0">
                    <a:solidFill>
                      <a:schemeClr val="tx1"/>
                    </a:solidFill>
                  </a:rPr>
                  <a:t> of quantity</a:t>
                </a:r>
                <a:endParaRPr lang="en-IN" sz="1400" dirty="0">
                  <a:solidFill>
                    <a:schemeClr val="tx1"/>
                  </a:solidFill>
                </a:endParaRPr>
              </a:p>
            </c:rich>
          </c:tx>
          <c:layout>
            <c:manualLayout>
              <c:xMode val="edge"/>
              <c:yMode val="edge"/>
              <c:x val="2.8953606405358469E-2"/>
              <c:y val="0.15549106304522253"/>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IN"/>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76300096"/>
        <c:crosses val="autoZero"/>
        <c:auto val="1"/>
        <c:lblAlgn val="ctr"/>
        <c:lblOffset val="100"/>
        <c:noMultiLvlLbl val="0"/>
      </c:catAx>
      <c:valAx>
        <c:axId val="127630009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7629337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glow rad="228600">
        <a:srgbClr val="20B2AA">
          <a:alpha val="40000"/>
        </a:srgb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database_Final_5.xlsx]AGE INSIGHTS!PivotTable14</c:name>
    <c:fmtId val="10"/>
  </c:pivotSource>
  <c:chart>
    <c:title>
      <c:tx>
        <c:rich>
          <a:bodyPr rot="0" spcFirstLastPara="1" vertOverflow="ellipsis" vert="horz" wrap="square" anchor="ctr" anchorCtr="1"/>
          <a:lstStyle/>
          <a:p>
            <a:pPr>
              <a:defRPr lang="en-US" sz="1596" b="0" i="0" u="none" strike="noStrike" kern="1200" spc="0" baseline="0">
                <a:solidFill>
                  <a:schemeClr val="dk1"/>
                </a:solidFill>
                <a:latin typeface="+mn-lt"/>
                <a:ea typeface="+mn-ea"/>
                <a:cs typeface="+mn-cs"/>
              </a:defRPr>
            </a:pPr>
            <a:r>
              <a:rPr lang="en-US" b="1" dirty="0"/>
              <a:t>Shopping Distribution by Age</a:t>
            </a:r>
          </a:p>
        </c:rich>
      </c:tx>
      <c:layout>
        <c:manualLayout>
          <c:xMode val="edge"/>
          <c:yMode val="edge"/>
          <c:x val="0.24955344120966055"/>
          <c:y val="3.5411735907103621E-2"/>
        </c:manualLayout>
      </c:layout>
      <c:overlay val="0"/>
      <c:spPr>
        <a:noFill/>
        <a:ln>
          <a:noFill/>
        </a:ln>
        <a:effectLst/>
      </c:spPr>
      <c:txPr>
        <a:bodyPr rot="0" spcFirstLastPara="1" vertOverflow="ellipsis" vert="horz" wrap="square" anchor="ctr" anchorCtr="1"/>
        <a:lstStyle/>
        <a:p>
          <a:pPr>
            <a:defRPr lang="en-US" sz="1596" b="0" i="0" u="none" strike="noStrike" kern="1200" spc="0" baseline="0">
              <a:solidFill>
                <a:schemeClr val="dk1"/>
              </a:solidFill>
              <a:latin typeface="+mn-lt"/>
              <a:ea typeface="+mn-ea"/>
              <a:cs typeface="+mn-cs"/>
            </a:defRPr>
          </a:pPr>
          <a:endParaRPr lang="en-US"/>
        </a:p>
      </c:txPr>
    </c:title>
    <c:autoTitleDeleted val="0"/>
    <c:pivotFmts>
      <c:pivotFmt>
        <c:idx val="0"/>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path path="circle">
              <a:fillToRect r="100000" b="100000"/>
            </a:path>
            <a:tileRect l="-100000" t="-100000"/>
          </a:gradFill>
          <a:ln>
            <a:noFill/>
          </a:ln>
          <a:effectLst/>
          <a:scene3d>
            <a:camera prst="orthographicFront"/>
            <a:lightRig rig="threePt" dir="t"/>
          </a:scene3d>
          <a:sp3d>
            <a:bevelT w="165100" prst="coolSlan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path path="circle">
              <a:fillToRect r="100000" b="100000"/>
            </a:path>
            <a:tileRect l="-100000" t="-100000"/>
          </a:gradFill>
          <a:ln>
            <a:noFill/>
          </a:ln>
          <a:effectLst/>
          <a:scene3d>
            <a:camera prst="orthographicFront"/>
            <a:lightRig rig="threePt" dir="t"/>
          </a:scene3d>
          <a:sp3d>
            <a:bevelT w="165100" prst="coolSlant"/>
          </a:sp3d>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path path="circle">
              <a:fillToRect r="100000" b="100000"/>
            </a:path>
            <a:tileRect l="-100000" t="-100000"/>
          </a:gradFill>
          <a:ln>
            <a:noFill/>
          </a:ln>
          <a:effectLst/>
          <a:scene3d>
            <a:camera prst="orthographicFront"/>
            <a:lightRig rig="threePt" dir="t"/>
          </a:scene3d>
          <a:sp3d>
            <a:bevelT w="165100" prst="coolSlant"/>
          </a:sp3d>
        </c:spPr>
      </c:pivotFmt>
      <c:pivotFmt>
        <c:idx val="3"/>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path path="circle">
              <a:fillToRect r="100000" b="100000"/>
            </a:path>
            <a:tileRect l="-100000" t="-100000"/>
          </a:gradFill>
          <a:ln>
            <a:noFill/>
          </a:ln>
          <a:effectLst/>
          <a:scene3d>
            <a:camera prst="orthographicFront"/>
            <a:lightRig rig="threePt" dir="t"/>
          </a:scene3d>
          <a:sp3d>
            <a:bevelT w="165100" prst="coolSlant"/>
          </a:sp3d>
        </c:spPr>
      </c:pivotFmt>
      <c:pivotFmt>
        <c:idx val="4"/>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path path="circle">
              <a:fillToRect r="100000" b="100000"/>
            </a:path>
            <a:tileRect l="-100000" t="-100000"/>
          </a:gradFill>
          <a:ln>
            <a:noFill/>
          </a:ln>
          <a:effectLst/>
          <a:scene3d>
            <a:camera prst="orthographicFront"/>
            <a:lightRig rig="threePt" dir="t"/>
          </a:scene3d>
          <a:sp3d>
            <a:bevelT w="165100" prst="coolSlan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path path="circle">
              <a:fillToRect r="100000" b="100000"/>
            </a:path>
            <a:tileRect l="-100000" t="-100000"/>
          </a:gradFill>
          <a:ln>
            <a:noFill/>
          </a:ln>
          <a:effectLst/>
          <a:scene3d>
            <a:camera prst="orthographicFront"/>
            <a:lightRig rig="threePt" dir="t"/>
          </a:scene3d>
          <a:sp3d>
            <a:bevelT w="165100" prst="coolSlan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9395428646590024"/>
          <c:y val="0.14902123598186592"/>
          <c:w val="0.71232818562827716"/>
          <c:h val="0.72322943462912903"/>
        </c:manualLayout>
      </c:layout>
      <c:barChart>
        <c:barDir val="col"/>
        <c:grouping val="clustered"/>
        <c:varyColors val="0"/>
        <c:ser>
          <c:idx val="0"/>
          <c:order val="0"/>
          <c:tx>
            <c:strRef>
              <c:f>'AGE INSIGHTS'!$B$7</c:f>
              <c:strCache>
                <c:ptCount val="1"/>
                <c:pt idx="0">
                  <c:v>Total</c:v>
                </c:pt>
              </c:strCache>
            </c:strRef>
          </c:tx>
          <c:spPr>
            <a:gradFill flip="none" rotWithShape="1">
              <a:gsLst>
                <a:gs pos="0">
                  <a:srgbClr val="20B2AA"/>
                </a:gs>
                <a:gs pos="46000">
                  <a:schemeClr val="accent4">
                    <a:lumMod val="95000"/>
                    <a:lumOff val="5000"/>
                  </a:schemeClr>
                </a:gs>
                <a:gs pos="100000">
                  <a:schemeClr val="accent4">
                    <a:lumMod val="60000"/>
                  </a:schemeClr>
                </a:gs>
              </a:gsLst>
              <a:path path="circle">
                <a:fillToRect l="50000" t="50000" r="50000" b="50000"/>
              </a:path>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rgbClr val="20B2AA">
                  <a:alpha val="40000"/>
                </a:srgbClr>
              </a:glow>
            </a:effectLst>
            <a:scene3d>
              <a:camera prst="orthographicFront"/>
              <a:lightRig rig="threePt" dir="t"/>
            </a:scene3d>
            <a:sp3d>
              <a:bevelT w="165100" prst="coolSlant"/>
            </a:sp3d>
          </c:spPr>
          <c:invertIfNegative val="0"/>
          <c:dLbls>
            <c:dLbl>
              <c:idx val="0"/>
              <c:spPr>
                <a:noFill/>
                <a:ln>
                  <a:noFill/>
                </a:ln>
                <a:effectLst/>
              </c:spPr>
              <c:txPr>
                <a:bodyPr rot="0" spcFirstLastPara="1" vertOverflow="ellipsis" vert="horz" wrap="square" anchor="ctr" anchorCtr="1"/>
                <a:lstStyle/>
                <a:p>
                  <a:pPr>
                    <a:defRPr lang="en-US"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9230151060250266E-2"/>
                      <c:h val="0.10130640477044521"/>
                    </c:manualLayout>
                  </c15:layout>
                </c:ext>
                <c:ext xmlns:c16="http://schemas.microsoft.com/office/drawing/2014/chart" uri="{C3380CC4-5D6E-409C-BE32-E72D297353CC}">
                  <c16:uniqueId val="{00000001-16B3-4216-BC75-E852BCFADF70}"/>
                </c:ext>
              </c:extLst>
            </c:dLbl>
            <c:dLbl>
              <c:idx val="1"/>
              <c:spPr>
                <a:noFill/>
                <a:ln>
                  <a:noFill/>
                </a:ln>
                <a:effectLst/>
              </c:spPr>
              <c:txPr>
                <a:bodyPr rot="0" spcFirstLastPara="1" vertOverflow="ellipsis" vert="horz" wrap="square" anchor="ctr" anchorCtr="1"/>
                <a:lstStyle/>
                <a:p>
                  <a:pPr>
                    <a:defRPr lang="en-US"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8.5198076906078654E-2"/>
                      <c:h val="0.10413740950281206"/>
                    </c:manualLayout>
                  </c15:layout>
                </c:ext>
                <c:ext xmlns:c16="http://schemas.microsoft.com/office/drawing/2014/chart" uri="{C3380CC4-5D6E-409C-BE32-E72D297353CC}">
                  <c16:uniqueId val="{00000002-16B3-4216-BC75-E852BCFADF70}"/>
                </c:ext>
              </c:extLst>
            </c:dLbl>
            <c:dLbl>
              <c:idx val="2"/>
              <c:spPr>
                <a:noFill/>
                <a:ln>
                  <a:noFill/>
                </a:ln>
                <a:effectLst/>
              </c:spPr>
              <c:txPr>
                <a:bodyPr rot="0" spcFirstLastPara="1" vertOverflow="ellipsis" vert="horz" wrap="square" anchor="ctr" anchorCtr="1"/>
                <a:lstStyle/>
                <a:p>
                  <a:pPr>
                    <a:defRPr lang="en-US"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8.7536755931773916E-2"/>
                      <c:h val="8.0761449610402769E-2"/>
                    </c:manualLayout>
                  </c15:layout>
                </c:ext>
                <c:ext xmlns:c16="http://schemas.microsoft.com/office/drawing/2014/chart" uri="{C3380CC4-5D6E-409C-BE32-E72D297353CC}">
                  <c16:uniqueId val="{00000003-16B3-4216-BC75-E852BCFADF70}"/>
                </c:ext>
              </c:extLst>
            </c:dLbl>
            <c:dLbl>
              <c:idx val="3"/>
              <c:spPr>
                <a:noFill/>
                <a:ln>
                  <a:noFill/>
                </a:ln>
                <a:effectLst/>
              </c:spPr>
              <c:txPr>
                <a:bodyPr rot="0" spcFirstLastPara="1" vertOverflow="ellipsis" vert="horz" wrap="square" anchor="ctr" anchorCtr="1"/>
                <a:lstStyle/>
                <a:p>
                  <a:pPr>
                    <a:defRPr lang="en-US"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2214113983164453E-2"/>
                      <c:h val="8.0761449610402769E-2"/>
                    </c:manualLayout>
                  </c15:layout>
                </c:ext>
                <c:ext xmlns:c16="http://schemas.microsoft.com/office/drawing/2014/chart" uri="{C3380CC4-5D6E-409C-BE32-E72D297353CC}">
                  <c16:uniqueId val="{00000004-16B3-4216-BC75-E852BCFADF70}"/>
                </c:ext>
              </c:extLst>
            </c:dLbl>
            <c:dLbl>
              <c:idx val="4"/>
              <c:spPr>
                <a:noFill/>
                <a:ln>
                  <a:noFill/>
                </a:ln>
                <a:effectLst/>
              </c:spPr>
              <c:txPr>
                <a:bodyPr rot="0" spcFirstLastPara="1" vertOverflow="ellipsis" vert="horz" wrap="square" anchor="ctr" anchorCtr="1"/>
                <a:lstStyle/>
                <a:p>
                  <a:pPr>
                    <a:defRPr lang="en-US"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2214113983164453E-2"/>
                      <c:h val="8.3754272726308684E-2"/>
                    </c:manualLayout>
                  </c15:layout>
                </c:ext>
                <c:ext xmlns:c16="http://schemas.microsoft.com/office/drawing/2014/chart" uri="{C3380CC4-5D6E-409C-BE32-E72D297353CC}">
                  <c16:uniqueId val="{00000005-16B3-4216-BC75-E852BCFADF70}"/>
                </c:ext>
              </c:extLst>
            </c:dLbl>
            <c:spPr>
              <a:solidFill>
                <a:srgbClr val="FFFF00"/>
              </a:solidFill>
              <a:ln>
                <a:noFill/>
              </a:ln>
              <a:effectLst/>
            </c:spPr>
            <c:txPr>
              <a:bodyPr rot="0" spcFirstLastPara="1" vertOverflow="ellipsis" vert="horz" wrap="square" anchor="ctr" anchorCtr="1"/>
              <a:lstStyle/>
              <a:p>
                <a:pPr>
                  <a:defRPr lang="en-US"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INSIGHTS'!$A$8:$A$13</c:f>
              <c:strCache>
                <c:ptCount val="5"/>
                <c:pt idx="0">
                  <c:v>18-25</c:v>
                </c:pt>
                <c:pt idx="1">
                  <c:v>26-35</c:v>
                </c:pt>
                <c:pt idx="2">
                  <c:v>36-45</c:v>
                </c:pt>
                <c:pt idx="3">
                  <c:v>46-60</c:v>
                </c:pt>
                <c:pt idx="4">
                  <c:v>60+</c:v>
                </c:pt>
              </c:strCache>
            </c:strRef>
          </c:cat>
          <c:val>
            <c:numRef>
              <c:f>'AGE INSIGHTS'!$B$8:$B$13</c:f>
              <c:numCache>
                <c:formatCode>General</c:formatCode>
                <c:ptCount val="5"/>
                <c:pt idx="0">
                  <c:v>159</c:v>
                </c:pt>
                <c:pt idx="1">
                  <c:v>185</c:v>
                </c:pt>
                <c:pt idx="2">
                  <c:v>203</c:v>
                </c:pt>
                <c:pt idx="3">
                  <c:v>265</c:v>
                </c:pt>
                <c:pt idx="4">
                  <c:v>188</c:v>
                </c:pt>
              </c:numCache>
            </c:numRef>
          </c:val>
          <c:extLst>
            <c:ext xmlns:c16="http://schemas.microsoft.com/office/drawing/2014/chart" uri="{C3380CC4-5D6E-409C-BE32-E72D297353CC}">
              <c16:uniqueId val="{00000000-16B3-4216-BC75-E852BCFADF70}"/>
            </c:ext>
          </c:extLst>
        </c:ser>
        <c:dLbls>
          <c:showLegendKey val="0"/>
          <c:showVal val="1"/>
          <c:showCatName val="0"/>
          <c:showSerName val="0"/>
          <c:showPercent val="0"/>
          <c:showBubbleSize val="0"/>
        </c:dLbls>
        <c:gapWidth val="115"/>
        <c:overlap val="-20"/>
        <c:axId val="1304450336"/>
        <c:axId val="1304451296"/>
      </c:barChart>
      <c:catAx>
        <c:axId val="1304450336"/>
        <c:scaling>
          <c:orientation val="minMax"/>
        </c:scaling>
        <c:delete val="0"/>
        <c:axPos val="b"/>
        <c:title>
          <c:tx>
            <c:rich>
              <a:bodyPr rot="0" spcFirstLastPara="1" vertOverflow="ellipsis" vert="horz" wrap="square" anchor="ctr" anchorCtr="1"/>
              <a:lstStyle/>
              <a:p>
                <a:pPr>
                  <a:defRPr lang="en-US" sz="1330" b="0" i="0" u="none" strike="noStrike" kern="1200" baseline="0">
                    <a:solidFill>
                      <a:schemeClr val="dk1"/>
                    </a:solidFill>
                    <a:latin typeface="+mn-lt"/>
                    <a:ea typeface="+mn-ea"/>
                    <a:cs typeface="+mn-cs"/>
                  </a:defRPr>
                </a:pPr>
                <a:r>
                  <a:rPr lang="en-IN" sz="1400" b="0" dirty="0">
                    <a:solidFill>
                      <a:schemeClr val="tx1"/>
                    </a:solidFill>
                  </a:rPr>
                  <a:t>Age</a:t>
                </a:r>
                <a:r>
                  <a:rPr lang="en-IN" sz="1400" b="0" baseline="0" dirty="0">
                    <a:solidFill>
                      <a:schemeClr val="tx1"/>
                    </a:solidFill>
                  </a:rPr>
                  <a:t> group</a:t>
                </a:r>
                <a:endParaRPr lang="en-IN" sz="1400" b="0" dirty="0">
                  <a:solidFill>
                    <a:schemeClr val="tx1"/>
                  </a:solidFill>
                </a:endParaRPr>
              </a:p>
            </c:rich>
          </c:tx>
          <c:layout>
            <c:manualLayout>
              <c:xMode val="edge"/>
              <c:yMode val="edge"/>
              <c:x val="0.42606883155912917"/>
              <c:y val="0.93478251267594104"/>
            </c:manualLayout>
          </c:layout>
          <c:overlay val="0"/>
          <c:spPr>
            <a:noFill/>
            <a:ln>
              <a:noFill/>
            </a:ln>
            <a:effectLst/>
          </c:spPr>
          <c:txPr>
            <a:bodyPr rot="0" spcFirstLastPara="1" vertOverflow="ellipsis" vert="horz" wrap="square" anchor="ctr" anchorCtr="1"/>
            <a:lstStyle/>
            <a:p>
              <a:pPr>
                <a:defRPr lang="en-US" sz="1330" b="0" i="0" u="none" strike="noStrike" kern="1200" baseline="0">
                  <a:solidFill>
                    <a:schemeClr val="dk1"/>
                  </a:solidFill>
                  <a:latin typeface="+mn-lt"/>
                  <a:ea typeface="+mn-ea"/>
                  <a:cs typeface="+mn-cs"/>
                </a:defRPr>
              </a:pPr>
              <a:endParaRPr lang="en-I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330" b="0" i="0" u="none" strike="noStrike" kern="1200" baseline="0">
                <a:solidFill>
                  <a:schemeClr val="dk1"/>
                </a:solidFill>
                <a:latin typeface="+mn-lt"/>
                <a:ea typeface="+mn-ea"/>
                <a:cs typeface="+mn-cs"/>
              </a:defRPr>
            </a:pPr>
            <a:endParaRPr lang="en-US"/>
          </a:p>
        </c:txPr>
        <c:crossAx val="1304451296"/>
        <c:crosses val="autoZero"/>
        <c:auto val="1"/>
        <c:lblAlgn val="ctr"/>
        <c:lblOffset val="100"/>
        <c:noMultiLvlLbl val="0"/>
      </c:catAx>
      <c:valAx>
        <c:axId val="1304451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330" b="0" i="0" u="none" strike="noStrike" kern="1200" baseline="0">
                    <a:solidFill>
                      <a:schemeClr val="dk1"/>
                    </a:solidFill>
                    <a:latin typeface="+mn-lt"/>
                    <a:ea typeface="+mn-ea"/>
                    <a:cs typeface="+mn-cs"/>
                  </a:defRPr>
                </a:pPr>
                <a:r>
                  <a:rPr lang="en-IN" sz="1600" dirty="0"/>
                  <a:t>Count</a:t>
                </a:r>
                <a:r>
                  <a:rPr lang="en-IN" sz="1600" baseline="0" dirty="0"/>
                  <a:t> of customer id</a:t>
                </a:r>
                <a:endParaRPr lang="en-IN" sz="1600" dirty="0"/>
              </a:p>
            </c:rich>
          </c:tx>
          <c:layout>
            <c:manualLayout>
              <c:xMode val="edge"/>
              <c:yMode val="edge"/>
              <c:x val="3.8125808409521483E-2"/>
              <c:y val="0.28993273051080598"/>
            </c:manualLayout>
          </c:layout>
          <c:overlay val="0"/>
          <c:spPr>
            <a:noFill/>
            <a:ln>
              <a:noFill/>
            </a:ln>
            <a:effectLst/>
          </c:spPr>
          <c:txPr>
            <a:bodyPr rot="-5400000" spcFirstLastPara="1" vertOverflow="ellipsis" vert="horz" wrap="square" anchor="ctr" anchorCtr="1"/>
            <a:lstStyle/>
            <a:p>
              <a:pPr>
                <a:defRPr lang="en-US" sz="1330" b="0" i="0" u="none" strike="noStrike" kern="1200" baseline="0">
                  <a:solidFill>
                    <a:schemeClr val="dk1"/>
                  </a:solidFill>
                  <a:latin typeface="+mn-lt"/>
                  <a:ea typeface="+mn-ea"/>
                  <a:cs typeface="+mn-cs"/>
                </a:defRPr>
              </a:pPr>
              <a:endParaRPr lang="en-I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330" b="0" i="0" u="none" strike="noStrike" kern="1200" baseline="0">
                <a:solidFill>
                  <a:schemeClr val="dk1"/>
                </a:solidFill>
                <a:latin typeface="+mn-lt"/>
                <a:ea typeface="+mn-ea"/>
                <a:cs typeface="+mn-cs"/>
              </a:defRPr>
            </a:pPr>
            <a:endParaRPr lang="en-US"/>
          </a:p>
        </c:txPr>
        <c:crossAx val="1304450336"/>
        <c:crosses val="autoZero"/>
        <c:crossBetween val="between"/>
      </c:valAx>
      <c:spPr>
        <a:solidFill>
          <a:schemeClr val="tx1"/>
        </a:solidFill>
        <a:ln>
          <a:noFill/>
        </a:ln>
        <a:effectLst>
          <a:glow rad="228600">
            <a:srgbClr val="20B2AA">
              <a:alpha val="40000"/>
            </a:srgbClr>
          </a:glow>
        </a:effectLst>
        <a:scene3d>
          <a:camera prst="orthographicFront"/>
          <a:lightRig rig="threePt" dir="t"/>
        </a:scene3d>
        <a:sp3d/>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tx1">
          <a:lumMod val="15000"/>
          <a:lumOff val="85000"/>
        </a:schemeClr>
      </a:solidFill>
      <a:round/>
    </a:ln>
    <a:effectLst>
      <a:glow rad="228600">
        <a:srgbClr val="20B2AA">
          <a:alpha val="40000"/>
        </a:srgbClr>
      </a:glow>
    </a:effectLst>
    <a:scene3d>
      <a:camera prst="orthographicFront"/>
      <a:lightRig rig="threePt" dir="t"/>
    </a:scene3d>
    <a:sp3d>
      <a:bevelT w="165100" prst="coolSlant"/>
    </a:sp3d>
  </c:spPr>
  <c:txPr>
    <a:bodyPr/>
    <a:lstStyle/>
    <a:p>
      <a:pPr>
        <a:defRPr lang="en-US" sz="1330" b="0" i="0" u="none" strike="noStrike" kern="1200" baseline="0">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database_Final_5.xlsx]AGE INSIGHTS!PivotTable15</c:name>
    <c:fmtId val="11"/>
  </c:pivotSource>
  <c:chart>
    <c:title>
      <c:tx>
        <c:rich>
          <a:bodyPr rot="0" spcFirstLastPara="1" vertOverflow="ellipsis" vert="horz" wrap="square" anchor="ctr" anchorCtr="1"/>
          <a:lstStyle/>
          <a:p>
            <a:pPr>
              <a:defRPr sz="2128"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baseline="0" dirty="0">
                <a:solidFill>
                  <a:schemeClr val="tx1"/>
                </a:solidFill>
              </a:rPr>
              <a:t>Total Quantity By Age </a:t>
            </a:r>
          </a:p>
        </c:rich>
      </c:tx>
      <c:layout>
        <c:manualLayout>
          <c:xMode val="edge"/>
          <c:yMode val="edge"/>
          <c:x val="0.21606358108726939"/>
          <c:y val="5.5342629220780266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tx1"/>
            </a:solidFill>
            <a:ln w="9525">
              <a:solidFill>
                <a:schemeClr val="accent1"/>
              </a:solidFill>
              <a:round/>
            </a:ln>
            <a:effectLst/>
            <a:scene3d>
              <a:camera prst="orthographicFront"/>
              <a:lightRig rig="threePt" dir="t"/>
            </a:scene3d>
            <a:sp3d>
              <a:bevelT w="165100" prst="coolSlan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5">
                <a:lumMod val="50000"/>
              </a:schemeClr>
            </a:solidFill>
            <a:round/>
          </a:ln>
          <a:effectLst/>
        </c:spPr>
        <c:marker>
          <c:symbol val="circle"/>
          <c:size val="5"/>
          <c:spPr>
            <a:solidFill>
              <a:schemeClr val="tx1"/>
            </a:solidFill>
            <a:ln w="9525">
              <a:solidFill>
                <a:schemeClr val="accent1"/>
              </a:solidFill>
              <a:round/>
            </a:ln>
            <a:effectLst/>
            <a:scene3d>
              <a:camera prst="orthographicFront"/>
              <a:lightRig rig="threePt" dir="t"/>
            </a:scene3d>
            <a:sp3d>
              <a:bevelT w="165100" prst="coolSlant"/>
            </a:sp3d>
          </c:spPr>
        </c:marker>
      </c:pivotFmt>
      <c:pivotFmt>
        <c:idx val="2"/>
        <c:spPr>
          <a:solidFill>
            <a:schemeClr val="accent1"/>
          </a:solidFill>
          <a:ln w="28575" cap="rnd">
            <a:solidFill>
              <a:schemeClr val="accent1"/>
            </a:solidFill>
            <a:round/>
          </a:ln>
          <a:effectLst/>
        </c:spPr>
        <c:marker>
          <c:symbol val="circle"/>
          <c:size val="5"/>
          <c:spPr>
            <a:solidFill>
              <a:schemeClr val="tx1"/>
            </a:solidFill>
            <a:ln w="9525">
              <a:solidFill>
                <a:schemeClr val="accent1"/>
              </a:solidFill>
              <a:round/>
            </a:ln>
            <a:effectLst/>
            <a:scene3d>
              <a:camera prst="orthographicFront"/>
              <a:lightRig rig="threePt" dir="t"/>
            </a:scene3d>
            <a:sp3d>
              <a:bevelT w="165100" prst="coolSlan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tx1"/>
            </a:solidFill>
            <a:ln w="9525">
              <a:solidFill>
                <a:schemeClr val="accent1"/>
              </a:solidFill>
              <a:round/>
            </a:ln>
            <a:effectLst/>
            <a:scene3d>
              <a:camera prst="orthographicFront"/>
              <a:lightRig rig="threePt" dir="t"/>
            </a:scene3d>
            <a:sp3d>
              <a:bevelT w="165100" prst="coolSlan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5">
                <a:lumMod val="50000"/>
              </a:schemeClr>
            </a:solidFill>
            <a:round/>
          </a:ln>
          <a:effectLst/>
        </c:spPr>
        <c:marker>
          <c:symbol val="circle"/>
          <c:size val="5"/>
          <c:spPr>
            <a:solidFill>
              <a:schemeClr val="tx1"/>
            </a:solidFill>
            <a:ln w="9525">
              <a:solidFill>
                <a:schemeClr val="accent5">
                  <a:lumMod val="50000"/>
                </a:schemeClr>
              </a:solidFill>
              <a:round/>
            </a:ln>
            <a:effectLst/>
            <a:scene3d>
              <a:camera prst="orthographicFront"/>
              <a:lightRig rig="threePt" dir="t"/>
            </a:scene3d>
            <a:sp3d>
              <a:bevelT w="165100" prst="coolSlant"/>
            </a:sp3d>
          </c:spPr>
        </c:marke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8575" cap="rnd">
            <a:solidFill>
              <a:schemeClr val="accent1"/>
            </a:solidFill>
            <a:round/>
          </a:ln>
          <a:effectLst/>
        </c:spPr>
        <c:marker>
          <c:symbol val="circle"/>
          <c:size val="5"/>
          <c:spPr>
            <a:solidFill>
              <a:schemeClr val="tx1"/>
            </a:solidFill>
            <a:ln w="9525">
              <a:solidFill>
                <a:schemeClr val="accent1"/>
              </a:solidFill>
              <a:round/>
            </a:ln>
            <a:effectLst/>
            <a:scene3d>
              <a:camera prst="orthographicFront"/>
              <a:lightRig rig="threePt" dir="t"/>
            </a:scene3d>
            <a:sp3d>
              <a:bevelT w="165100" prst="coolSlan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8575" cap="rnd">
            <a:solidFill>
              <a:schemeClr val="accent5">
                <a:lumMod val="50000"/>
              </a:schemeClr>
            </a:solidFill>
            <a:round/>
          </a:ln>
          <a:effectLst/>
        </c:spPr>
        <c:marker>
          <c:symbol val="circle"/>
          <c:size val="5"/>
          <c:spPr>
            <a:solidFill>
              <a:schemeClr val="tx1"/>
            </a:solidFill>
            <a:ln w="9525">
              <a:solidFill>
                <a:schemeClr val="accent5">
                  <a:lumMod val="50000"/>
                </a:schemeClr>
              </a:solidFill>
              <a:round/>
            </a:ln>
            <a:effectLst/>
            <a:scene3d>
              <a:camera prst="orthographicFront"/>
              <a:lightRig rig="threePt" dir="t"/>
            </a:scene3d>
            <a:sp3d>
              <a:bevelT w="165100" prst="coolSlant"/>
            </a:sp3d>
          </c:spPr>
        </c:marker>
      </c:pivotFmt>
    </c:pivotFmts>
    <c:plotArea>
      <c:layout>
        <c:manualLayout>
          <c:layoutTarget val="inner"/>
          <c:xMode val="edge"/>
          <c:yMode val="edge"/>
          <c:x val="0.14324300371544466"/>
          <c:y val="0.34466380338821284"/>
          <c:w val="0.76143163922691481"/>
          <c:h val="0.39486471009305657"/>
        </c:manualLayout>
      </c:layout>
      <c:lineChart>
        <c:grouping val="standard"/>
        <c:varyColors val="0"/>
        <c:ser>
          <c:idx val="0"/>
          <c:order val="0"/>
          <c:tx>
            <c:strRef>
              <c:f>'AGE INSIGHTS'!$G$7</c:f>
              <c:strCache>
                <c:ptCount val="1"/>
                <c:pt idx="0">
                  <c:v>Total</c:v>
                </c:pt>
              </c:strCache>
            </c:strRef>
          </c:tx>
          <c:spPr>
            <a:ln w="34925" cap="rnd">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round/>
            </a:ln>
            <a:effectLst>
              <a:glow rad="228600">
                <a:srgbClr val="20B2AA">
                  <a:alpha val="40000"/>
                </a:srgbClr>
              </a:glow>
            </a:effectLst>
          </c:spPr>
          <c:marker>
            <c:symbol val="none"/>
          </c:marker>
          <c:dPt>
            <c:idx val="4"/>
            <c:marker>
              <c:symbol val="none"/>
            </c:marker>
            <c:bubble3D val="0"/>
            <c:extLst>
              <c:ext xmlns:c16="http://schemas.microsoft.com/office/drawing/2014/chart" uri="{C3380CC4-5D6E-409C-BE32-E72D297353CC}">
                <c16:uniqueId val="{00000001-E8D2-45CF-95DE-9228F6D3A29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'AGE INSIGHTS'!$F$8:$F$13</c:f>
              <c:strCache>
                <c:ptCount val="5"/>
                <c:pt idx="0">
                  <c:v>18-25</c:v>
                </c:pt>
                <c:pt idx="1">
                  <c:v>26-35</c:v>
                </c:pt>
                <c:pt idx="2">
                  <c:v>36-45</c:v>
                </c:pt>
                <c:pt idx="3">
                  <c:v>46-60</c:v>
                </c:pt>
                <c:pt idx="4">
                  <c:v>60+</c:v>
                </c:pt>
              </c:strCache>
            </c:strRef>
          </c:cat>
          <c:val>
            <c:numRef>
              <c:f>'AGE INSIGHTS'!$G$8:$G$13</c:f>
              <c:numCache>
                <c:formatCode>General</c:formatCode>
                <c:ptCount val="5"/>
                <c:pt idx="0">
                  <c:v>479</c:v>
                </c:pt>
                <c:pt idx="1">
                  <c:v>553</c:v>
                </c:pt>
                <c:pt idx="2">
                  <c:v>618</c:v>
                </c:pt>
                <c:pt idx="3">
                  <c:v>799</c:v>
                </c:pt>
                <c:pt idx="4">
                  <c:v>532</c:v>
                </c:pt>
              </c:numCache>
            </c:numRef>
          </c:val>
          <c:smooth val="0"/>
          <c:extLst>
            <c:ext xmlns:c16="http://schemas.microsoft.com/office/drawing/2014/chart" uri="{C3380CC4-5D6E-409C-BE32-E72D297353CC}">
              <c16:uniqueId val="{00000002-E8D2-45CF-95DE-9228F6D3A29B}"/>
            </c:ext>
          </c:extLst>
        </c:ser>
        <c:dLbls>
          <c:dLblPos val="t"/>
          <c:showLegendKey val="0"/>
          <c:showVal val="1"/>
          <c:showCatName val="0"/>
          <c:showSerName val="0"/>
          <c:showPercent val="0"/>
          <c:showBubbleSize val="0"/>
        </c:dLbls>
        <c:smooth val="0"/>
        <c:axId val="672870912"/>
        <c:axId val="672871392"/>
      </c:lineChart>
      <c:catAx>
        <c:axId val="67287091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sz="1400" dirty="0">
                    <a:solidFill>
                      <a:schemeClr val="tx1"/>
                    </a:solidFill>
                  </a:rPr>
                  <a:t>Age</a:t>
                </a:r>
                <a:r>
                  <a:rPr lang="en-IN" sz="1400" baseline="0" dirty="0">
                    <a:solidFill>
                      <a:schemeClr val="tx1"/>
                    </a:solidFill>
                  </a:rPr>
                  <a:t> group</a:t>
                </a:r>
                <a:endParaRPr lang="en-IN" sz="1400" dirty="0">
                  <a:solidFill>
                    <a:schemeClr val="tx1"/>
                  </a:solidFill>
                </a:endParaRPr>
              </a:p>
            </c:rich>
          </c:tx>
          <c:layout>
            <c:manualLayout>
              <c:xMode val="edge"/>
              <c:yMode val="edge"/>
              <c:x val="0.3910285764846686"/>
              <c:y val="0.87361906696675418"/>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IN"/>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72871392"/>
        <c:crosses val="autoZero"/>
        <c:auto val="1"/>
        <c:lblAlgn val="ctr"/>
        <c:lblOffset val="100"/>
        <c:noMultiLvlLbl val="0"/>
      </c:catAx>
      <c:valAx>
        <c:axId val="67287139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bg1"/>
                    </a:solidFill>
                    <a:latin typeface="+mn-lt"/>
                    <a:ea typeface="+mn-ea"/>
                    <a:cs typeface="+mn-cs"/>
                  </a:defRPr>
                </a:pPr>
                <a:r>
                  <a:rPr lang="en-IN" sz="1400" baseline="0" dirty="0">
                    <a:solidFill>
                      <a:schemeClr val="tx1"/>
                    </a:solidFill>
                  </a:rPr>
                  <a:t>Total quantity</a:t>
                </a:r>
              </a:p>
            </c:rich>
          </c:tx>
          <c:layout>
            <c:manualLayout>
              <c:xMode val="edge"/>
              <c:yMode val="edge"/>
              <c:x val="1.1781066778846978E-2"/>
              <c:y val="0.32408969992849729"/>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72870912"/>
        <c:crosses val="autoZero"/>
        <c:crossBetween val="between"/>
      </c:valAx>
      <c:spPr>
        <a:noFill/>
        <a:ln>
          <a:noFill/>
        </a:ln>
        <a:effectLst>
          <a:glow rad="228600">
            <a:srgbClr val="18A89A">
              <a:alpha val="40000"/>
            </a:srgbClr>
          </a:glow>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rgbClr val="18A89A"/>
        </a:gs>
        <a:gs pos="48000">
          <a:schemeClr val="accent1">
            <a:lumMod val="97000"/>
            <a:lumOff val="3000"/>
          </a:schemeClr>
        </a:gs>
        <a:gs pos="100000">
          <a:schemeClr val="accent1">
            <a:lumMod val="60000"/>
            <a:lumOff val="40000"/>
          </a:schemeClr>
        </a:gs>
      </a:gsLst>
      <a:lin ang="8100000" scaled="1"/>
      <a:tileRect/>
    </a:gradFill>
    <a:ln>
      <a:noFill/>
    </a:ln>
    <a:effectLst>
      <a:glow rad="228600">
        <a:srgbClr val="20B2AA">
          <a:alpha val="40000"/>
        </a:srgb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database_Final_5.xlsx]AGE INSIGHTS!PivotTable17</c:name>
    <c:fmtId val="14"/>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Total Revenue By Age</a:t>
            </a:r>
          </a:p>
        </c:rich>
      </c:tx>
      <c:layout>
        <c:manualLayout>
          <c:xMode val="edge"/>
          <c:yMode val="edge"/>
          <c:x val="0.18560893319437599"/>
          <c:y val="2.9947016926067681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lumMod val="60000"/>
              <a:lumOff val="40000"/>
            </a:schemeClr>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2"/>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dLbl>
          <c:idx val="0"/>
          <c:layout>
            <c:manualLayout>
              <c:x val="-8.1864898466639038E-2"/>
              <c:y val="-3.039685828745090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dLbl>
          <c:idx val="0"/>
          <c:layout>
            <c:manualLayout>
              <c:x val="-8.1864898466639038E-2"/>
              <c:y val="-3.039685828745090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6"/>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7"/>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8"/>
        <c:spPr>
          <a:solidFill>
            <a:schemeClr val="accent1">
              <a:lumMod val="60000"/>
              <a:lumOff val="40000"/>
            </a:schemeClr>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9"/>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dLbl>
          <c:idx val="0"/>
          <c:layout>
            <c:manualLayout>
              <c:x val="-8.1864898466639038E-2"/>
              <c:y val="-3.039685828745090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12"/>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13"/>
        <c:spPr>
          <a:solidFill>
            <a:schemeClr val="accent1"/>
          </a:solidFill>
          <a:ln w="25400">
            <a:solidFill>
              <a:schemeClr val="lt1"/>
            </a:solidFill>
          </a:ln>
          <a:effectLst/>
          <a:scene3d>
            <a:camera prst="orthographicFront"/>
            <a:lightRig rig="threePt" dir="t"/>
          </a:scene3d>
          <a:sp3d contourW="25400">
            <a:bevelT w="165100" prst="coolSlant"/>
            <a:contourClr>
              <a:schemeClr val="lt1"/>
            </a:contourClr>
          </a:sp3d>
        </c:spPr>
      </c:pivotFmt>
      <c:pivotFmt>
        <c:idx val="14"/>
        <c:spPr>
          <a:solidFill>
            <a:schemeClr val="accent1">
              <a:lumMod val="60000"/>
              <a:lumOff val="40000"/>
            </a:schemeClr>
          </a:solidFill>
          <a:ln w="25400">
            <a:solidFill>
              <a:schemeClr val="lt1"/>
            </a:solidFill>
          </a:ln>
          <a:effectLst/>
          <a:scene3d>
            <a:camera prst="orthographicFront"/>
            <a:lightRig rig="threePt" dir="t"/>
          </a:scene3d>
          <a:sp3d contourW="25400">
            <a:bevelT w="165100" prst="coolSlant"/>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6662847726938868E-2"/>
          <c:y val="0.19295322022311495"/>
          <c:w val="0.68794117406489497"/>
          <c:h val="0.6587952422279959"/>
        </c:manualLayout>
      </c:layout>
      <c:pie3DChart>
        <c:varyColors val="1"/>
        <c:ser>
          <c:idx val="0"/>
          <c:order val="0"/>
          <c:tx>
            <c:strRef>
              <c:f>'AGE INSIGHTS'!$L$7</c:f>
              <c:strCache>
                <c:ptCount val="1"/>
                <c:pt idx="0">
                  <c:v>Total</c:v>
                </c:pt>
              </c:strCache>
            </c:strRef>
          </c:tx>
          <c:dPt>
            <c:idx val="0"/>
            <c:bubble3D val="0"/>
            <c:sp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063D-45B6-B47A-54FD28BD8EA2}"/>
              </c:ext>
            </c:extLst>
          </c:dPt>
          <c:dPt>
            <c:idx val="1"/>
            <c:bubble3D val="0"/>
            <c:spPr>
              <a:gradFill flip="none" rotWithShape="1">
                <a:gsLst>
                  <a:gs pos="0">
                    <a:srgbClr val="20B2AA"/>
                  </a:gs>
                  <a:gs pos="46000">
                    <a:schemeClr val="accent5">
                      <a:lumMod val="95000"/>
                      <a:lumOff val="5000"/>
                    </a:schemeClr>
                  </a:gs>
                  <a:gs pos="100000">
                    <a:schemeClr val="accent5">
                      <a:lumMod val="60000"/>
                    </a:schemeClr>
                  </a:gs>
                </a:gsLst>
                <a:path path="circle">
                  <a:fillToRect l="100000" b="100000"/>
                </a:path>
                <a:tileRect t="-100000" r="-10000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063D-45B6-B47A-54FD28BD8EA2}"/>
              </c:ext>
            </c:extLst>
          </c:dPt>
          <c:dPt>
            <c:idx val="2"/>
            <c:bubble3D val="0"/>
            <c:spPr>
              <a:gradFill flip="none" rotWithShape="1">
                <a:gsLst>
                  <a:gs pos="0">
                    <a:srgbClr val="20B2AA"/>
                  </a:gs>
                  <a:gs pos="46000">
                    <a:schemeClr val="accent3">
                      <a:lumMod val="95000"/>
                      <a:lumOff val="5000"/>
                    </a:schemeClr>
                  </a:gs>
                  <a:gs pos="100000">
                    <a:schemeClr val="accent3">
                      <a:lumMod val="60000"/>
                    </a:schemeClr>
                  </a:gs>
                </a:gsLst>
                <a:path path="circle">
                  <a:fillToRect l="100000" t="100000"/>
                </a:path>
                <a:tileRect r="-100000" b="-10000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063D-45B6-B47A-54FD28BD8EA2}"/>
              </c:ext>
            </c:extLst>
          </c:dPt>
          <c:dPt>
            <c:idx val="3"/>
            <c:bubble3D val="0"/>
            <c:spPr>
              <a:gradFill flip="none" rotWithShape="1">
                <a:gsLst>
                  <a:gs pos="0">
                    <a:srgbClr val="20B2AA"/>
                  </a:gs>
                  <a:gs pos="46000">
                    <a:schemeClr val="accent4">
                      <a:lumMod val="95000"/>
                      <a:lumOff val="5000"/>
                    </a:schemeClr>
                  </a:gs>
                  <a:gs pos="100000">
                    <a:schemeClr val="accent4">
                      <a:lumMod val="60000"/>
                    </a:schemeClr>
                  </a:gs>
                </a:gsLst>
                <a:path path="circle">
                  <a:fillToRect l="100000" b="100000"/>
                </a:path>
                <a:tileRect t="-100000" r="-10000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063D-45B6-B47A-54FD28BD8EA2}"/>
              </c:ext>
            </c:extLst>
          </c:dPt>
          <c:dPt>
            <c:idx val="4"/>
            <c:bubble3D val="0"/>
            <c:spPr>
              <a:gradFill flip="none" rotWithShape="1">
                <a:gsLst>
                  <a:gs pos="0">
                    <a:srgbClr val="20B2AA"/>
                  </a:gs>
                  <a:gs pos="46000">
                    <a:schemeClr val="accent6">
                      <a:lumMod val="95000"/>
                      <a:lumOff val="5000"/>
                    </a:schemeClr>
                  </a:gs>
                  <a:gs pos="100000">
                    <a:schemeClr val="accent6">
                      <a:lumMod val="60000"/>
                    </a:schemeClr>
                  </a:gs>
                </a:gsLst>
                <a:path path="circle">
                  <a:fillToRect l="100000" b="100000"/>
                </a:path>
                <a:tileRect t="-100000" r="-10000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063D-45B6-B47A-54FD28BD8EA2}"/>
              </c:ext>
            </c:extLst>
          </c:dPt>
          <c:dLbls>
            <c:dLbl>
              <c:idx val="0"/>
              <c:tx>
                <c:rich>
                  <a:bodyPr/>
                  <a:lstStyle/>
                  <a:p>
                    <a:r>
                      <a:rPr lang="en-US" baseline="0"/>
                      <a:t> </a:t>
                    </a:r>
                    <a:fld id="{6D95CE2E-D934-421E-9A23-95F06A41316F}" type="VALUE">
                      <a:rPr lang="en-US" baseline="0"/>
                      <a:pPr/>
                      <a:t>[VALUE]</a:t>
                    </a:fld>
                    <a:endParaRPr lang="en-US" baseline="0"/>
                  </a:p>
                </c:rich>
              </c:tx>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63D-45B6-B47A-54FD28BD8EA2}"/>
                </c:ext>
              </c:extLst>
            </c:dLbl>
            <c:dLbl>
              <c:idx val="1"/>
              <c:tx>
                <c:rich>
                  <a:bodyPr/>
                  <a:lstStyle/>
                  <a:p>
                    <a:r>
                      <a:rPr lang="en-US" baseline="0"/>
                      <a:t> </a:t>
                    </a:r>
                    <a:fld id="{733B01C3-589A-447D-AEF7-9025C22D7081}" type="VALUE">
                      <a:rPr lang="en-US" baseline="0"/>
                      <a:pPr/>
                      <a:t>[VALUE]</a:t>
                    </a:fld>
                    <a:endParaRPr lang="en-US" baseline="0"/>
                  </a:p>
                </c:rich>
              </c:tx>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63D-45B6-B47A-54FD28BD8EA2}"/>
                </c:ext>
              </c:extLst>
            </c:dLbl>
            <c:dLbl>
              <c:idx val="2"/>
              <c:tx>
                <c:rich>
                  <a:bodyPr/>
                  <a:lstStyle/>
                  <a:p>
                    <a:r>
                      <a:rPr lang="en-US" baseline="0"/>
                      <a:t> </a:t>
                    </a:r>
                    <a:fld id="{608CC3A9-DCEF-4FFF-8719-2E674861D0A5}" type="VALUE">
                      <a:rPr lang="en-US" baseline="0"/>
                      <a:pPr/>
                      <a:t>[VALUE]</a:t>
                    </a:fld>
                    <a:endParaRPr lang="en-US" baseline="0"/>
                  </a:p>
                </c:rich>
              </c:tx>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063D-45B6-B47A-54FD28BD8EA2}"/>
                </c:ext>
              </c:extLst>
            </c:dLbl>
            <c:dLbl>
              <c:idx val="3"/>
              <c:tx>
                <c:rich>
                  <a:bodyPr/>
                  <a:lstStyle/>
                  <a:p>
                    <a:r>
                      <a:rPr lang="en-US" baseline="0"/>
                      <a:t> </a:t>
                    </a:r>
                    <a:fld id="{0680C04E-3C12-40E5-B8A5-5C66E127A4C3}" type="VALUE">
                      <a:rPr lang="en-US" baseline="0"/>
                      <a:pPr/>
                      <a:t>[VALUE]</a:t>
                    </a:fld>
                    <a:endParaRPr lang="en-US" baseline="0"/>
                  </a:p>
                </c:rich>
              </c:tx>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063D-45B6-B47A-54FD28BD8EA2}"/>
                </c:ext>
              </c:extLst>
            </c:dLbl>
            <c:dLbl>
              <c:idx val="4"/>
              <c:tx>
                <c:rich>
                  <a:bodyPr/>
                  <a:lstStyle/>
                  <a:p>
                    <a:r>
                      <a:rPr lang="en-US" baseline="0"/>
                      <a:t> </a:t>
                    </a:r>
                    <a:fld id="{A54461C6-F48B-437C-84E0-CD0C642591A4}" type="VALUE">
                      <a:rPr lang="en-US" baseline="0"/>
                      <a:pPr/>
                      <a:t>[VALUE]</a:t>
                    </a:fld>
                    <a:endParaRPr lang="en-US" baseline="0"/>
                  </a:p>
                </c:rich>
              </c:tx>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063D-45B6-B47A-54FD28BD8EA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1"/>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'AGE INSIGHTS'!$K$8:$K$13</c:f>
              <c:strCache>
                <c:ptCount val="5"/>
                <c:pt idx="0">
                  <c:v>18-25</c:v>
                </c:pt>
                <c:pt idx="1">
                  <c:v>26-35</c:v>
                </c:pt>
                <c:pt idx="2">
                  <c:v>36-45</c:v>
                </c:pt>
                <c:pt idx="3">
                  <c:v>46-60</c:v>
                </c:pt>
                <c:pt idx="4">
                  <c:v>60+</c:v>
                </c:pt>
              </c:strCache>
            </c:strRef>
          </c:cat>
          <c:val>
            <c:numRef>
              <c:f>'AGE INSIGHTS'!$L$8:$L$13</c:f>
              <c:numCache>
                <c:formatCode>0</c:formatCode>
                <c:ptCount val="5"/>
                <c:pt idx="0">
                  <c:v>47908837.550000042</c:v>
                </c:pt>
                <c:pt idx="1">
                  <c:v>59943048.830000043</c:v>
                </c:pt>
                <c:pt idx="2">
                  <c:v>80984623.440000072</c:v>
                </c:pt>
                <c:pt idx="3">
                  <c:v>133286359.53000012</c:v>
                </c:pt>
                <c:pt idx="4">
                  <c:v>78066563.120000005</c:v>
                </c:pt>
              </c:numCache>
            </c:numRef>
          </c:val>
          <c:extLst>
            <c:ext xmlns:c16="http://schemas.microsoft.com/office/drawing/2014/chart" uri="{C3380CC4-5D6E-409C-BE32-E72D297353CC}">
              <c16:uniqueId val="{0000000A-063D-45B6-B47A-54FD28BD8EA2}"/>
            </c:ext>
          </c:extLst>
        </c:ser>
        <c:dLbls>
          <c:dLblPos val="inEnd"/>
          <c:showLegendKey val="0"/>
          <c:showVal val="1"/>
          <c:showCatName val="0"/>
          <c:showSerName val="0"/>
          <c:showPercent val="0"/>
          <c:showBubbleSize val="0"/>
          <c:showLeaderLines val="1"/>
        </c:dLbls>
      </c:pie3DChart>
      <c:spPr>
        <a:solidFill>
          <a:schemeClr val="tx1"/>
        </a:solidFill>
        <a:ln>
          <a:noFill/>
        </a:ln>
        <a:effectLst>
          <a:glow rad="228600">
            <a:srgbClr val="20B2AA">
              <a:alpha val="40000"/>
            </a:srgbClr>
          </a:glow>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228600">
        <a:srgbClr val="20B2AA">
          <a:alpha val="40000"/>
        </a:srgbClr>
      </a:glow>
    </a:effectLst>
    <a:scene3d>
      <a:camera prst="orthographicFront"/>
      <a:lightRig rig="threePt" dir="t"/>
    </a:scene3d>
    <a:sp3d>
      <a:bevelT w="165100" prst="coolSlant"/>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database_Final_5.xlsx]AGE INSIGHTS!PivotTable18</c:name>
    <c:fmtId val="15"/>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B0F0"/>
          </a:solidFill>
          <a:ln>
            <a:noFill/>
          </a:ln>
          <a:effectLst/>
          <a:scene3d>
            <a:camera prst="orthographicFront"/>
            <a:lightRig rig="threePt" dir="t"/>
          </a:scene3d>
          <a:sp3d>
            <a:bevelT w="165100" prst="coolSlant"/>
          </a:sp3d>
        </c:spPr>
        <c:marker>
          <c:symbol val="none"/>
        </c:marker>
        <c:dLbl>
          <c:idx val="0"/>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2060"/>
          </a:solidFill>
          <a:ln>
            <a:noFill/>
          </a:ln>
          <a:effectLst/>
          <a:scene3d>
            <a:camera prst="orthographicFront"/>
            <a:lightRig rig="threePt" dir="t"/>
          </a:scene3d>
          <a:sp3d>
            <a:bevelT w="101600" prst="riblet"/>
          </a:sp3d>
        </c:spPr>
        <c:marker>
          <c:symbol val="none"/>
        </c:marker>
        <c:dLbl>
          <c:idx val="0"/>
          <c:spPr>
            <a:solidFill>
              <a:schemeClr val="accent6">
                <a:lumMod val="40000"/>
                <a:lumOff val="6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2060"/>
          </a:solidFill>
          <a:ln>
            <a:noFill/>
          </a:ln>
          <a:effectLst/>
          <a:scene3d>
            <a:camera prst="orthographicFront"/>
            <a:lightRig rig="threePt" dir="t"/>
          </a:scene3d>
          <a:sp3d>
            <a:bevelT w="101600" prst="riblet"/>
          </a:sp3d>
        </c:spPr>
        <c:dLbl>
          <c:idx val="0"/>
          <c:spPr>
            <a:solidFill>
              <a:schemeClr val="accent6">
                <a:lumMod val="40000"/>
                <a:lumOff val="6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rgbClr val="002060"/>
          </a:solidFill>
          <a:ln>
            <a:noFill/>
          </a:ln>
          <a:effectLst/>
          <a:scene3d>
            <a:camera prst="orthographicFront"/>
            <a:lightRig rig="threePt" dir="t"/>
          </a:scene3d>
          <a:sp3d>
            <a:bevelT w="101600" prst="riblet"/>
          </a:sp3d>
        </c:spPr>
        <c:dLbl>
          <c:idx val="0"/>
          <c:layout>
            <c:manualLayout>
              <c:x val="3.003003003003003E-3"/>
              <c:y val="-8.8435106325994967E-2"/>
            </c:manualLayout>
          </c:layout>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4.5405405405405407E-2"/>
                  <c:h val="0.11554448551073972"/>
                </c:manualLayout>
              </c15:layout>
            </c:ext>
          </c:extLst>
        </c:dLbl>
      </c:pivotFmt>
      <c:pivotFmt>
        <c:idx val="6"/>
        <c:spPr>
          <a:solidFill>
            <a:srgbClr val="00B0F0"/>
          </a:solidFill>
          <a:ln>
            <a:noFill/>
          </a:ln>
          <a:effectLst/>
          <a:scene3d>
            <a:camera prst="orthographicFront"/>
            <a:lightRig rig="threePt" dir="t"/>
          </a:scene3d>
          <a:sp3d>
            <a:bevelT w="165100" prst="coolSlant"/>
          </a:sp3d>
        </c:spPr>
        <c:dLbl>
          <c:idx val="0"/>
          <c:layout>
            <c:manualLayout>
              <c:x val="0"/>
              <c:y val="-2.3809255985859021E-2"/>
            </c:manualLayout>
          </c:layout>
          <c:spPr>
            <a:solidFill>
              <a:srgbClr val="FFFF00"/>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7417417417417418E-2"/>
                  <c:h val="8.1530880068562864E-2"/>
                </c:manualLayout>
              </c15:layout>
            </c:ext>
          </c:extLst>
        </c:dLbl>
      </c:pivotFmt>
      <c:pivotFmt>
        <c:idx val="7"/>
        <c:spPr>
          <a:solidFill>
            <a:srgbClr val="002060"/>
          </a:solidFill>
          <a:ln>
            <a:noFill/>
          </a:ln>
          <a:effectLst/>
          <a:scene3d>
            <a:camera prst="orthographicFront"/>
            <a:lightRig rig="threePt" dir="t"/>
          </a:scene3d>
          <a:sp3d>
            <a:bevelT w="101600" prst="riblet"/>
          </a:sp3d>
        </c:spPr>
        <c:dLbl>
          <c:idx val="0"/>
          <c:layout>
            <c:manualLayout>
              <c:x val="1.1822846471268481E-7"/>
              <c:y val="-0.14285714285714293"/>
            </c:manualLayout>
          </c:layout>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9099099099099092E-2"/>
                  <c:h val="0.13595264877604585"/>
                </c:manualLayout>
              </c15:layout>
            </c:ext>
          </c:extLst>
        </c:dLbl>
      </c:pivotFmt>
      <c:pivotFmt>
        <c:idx val="8"/>
        <c:spPr>
          <a:solidFill>
            <a:srgbClr val="00B0F0"/>
          </a:solidFill>
          <a:ln>
            <a:noFill/>
          </a:ln>
          <a:effectLst/>
          <a:scene3d>
            <a:camera prst="orthographicFront"/>
            <a:lightRig rig="threePt" dir="t"/>
          </a:scene3d>
          <a:sp3d>
            <a:bevelT w="165100" prst="coolSlant"/>
          </a:sp3d>
        </c:spPr>
        <c:dLbl>
          <c:idx val="0"/>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
        <c:spPr>
          <a:solidFill>
            <a:srgbClr val="002060"/>
          </a:solidFill>
          <a:ln>
            <a:noFill/>
          </a:ln>
          <a:effectLst/>
          <a:scene3d>
            <a:camera prst="orthographicFront"/>
            <a:lightRig rig="threePt" dir="t"/>
          </a:scene3d>
          <a:sp3d>
            <a:bevelT w="101600" prst="riblet"/>
          </a:sp3d>
        </c:spPr>
        <c:marker>
          <c:symbol val="none"/>
        </c:marker>
        <c:dLbl>
          <c:idx val="0"/>
          <c:spPr>
            <a:solidFill>
              <a:schemeClr val="accent6">
                <a:lumMod val="40000"/>
                <a:lumOff val="6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002060"/>
          </a:solidFill>
          <a:ln>
            <a:noFill/>
          </a:ln>
          <a:effectLst/>
          <a:scene3d>
            <a:camera prst="orthographicFront"/>
            <a:lightRig rig="threePt" dir="t"/>
          </a:scene3d>
          <a:sp3d>
            <a:bevelT w="101600" prst="riblet"/>
          </a:sp3d>
        </c:spPr>
        <c:dLbl>
          <c:idx val="0"/>
          <c:layout>
            <c:manualLayout>
              <c:x val="1.1822846471268481E-7"/>
              <c:y val="-0.14285714285714293"/>
            </c:manualLayout>
          </c:layout>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9099099099099092E-2"/>
                  <c:h val="0.13595264877604585"/>
                </c:manualLayout>
              </c15:layout>
            </c:ext>
          </c:extLst>
        </c:dLbl>
      </c:pivotFmt>
      <c:pivotFmt>
        <c:idx val="11"/>
        <c:spPr>
          <a:solidFill>
            <a:srgbClr val="002060"/>
          </a:solidFill>
          <a:ln>
            <a:noFill/>
          </a:ln>
          <a:effectLst/>
          <a:scene3d>
            <a:camera prst="orthographicFront"/>
            <a:lightRig rig="threePt" dir="t"/>
          </a:scene3d>
          <a:sp3d>
            <a:bevelT w="101600" prst="riblet"/>
          </a:sp3d>
        </c:spPr>
        <c:dLbl>
          <c:idx val="0"/>
          <c:layout>
            <c:manualLayout>
              <c:x val="3.003003003003003E-3"/>
              <c:y val="-8.8435106325994967E-2"/>
            </c:manualLayout>
          </c:layout>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4.5405405405405407E-2"/>
                  <c:h val="0.11554448551073972"/>
                </c:manualLayout>
              </c15:layout>
            </c:ext>
          </c:extLst>
        </c:dLbl>
      </c:pivotFmt>
      <c:pivotFmt>
        <c:idx val="12"/>
        <c:spPr>
          <a:solidFill>
            <a:srgbClr val="00B0F0"/>
          </a:solidFill>
          <a:ln>
            <a:noFill/>
          </a:ln>
          <a:effectLst/>
          <a:scene3d>
            <a:camera prst="orthographicFront"/>
            <a:lightRig rig="threePt" dir="t"/>
          </a:scene3d>
          <a:sp3d>
            <a:bevelT w="165100" prst="coolSlant"/>
          </a:sp3d>
        </c:spPr>
        <c:marker>
          <c:symbol val="none"/>
        </c:marker>
        <c:dLbl>
          <c:idx val="0"/>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B0F0"/>
          </a:solidFill>
          <a:ln>
            <a:noFill/>
          </a:ln>
          <a:effectLst/>
          <a:scene3d>
            <a:camera prst="orthographicFront"/>
            <a:lightRig rig="threePt" dir="t"/>
          </a:scene3d>
          <a:sp3d>
            <a:bevelT w="165100" prst="coolSlant"/>
          </a:sp3d>
        </c:spPr>
        <c:dLbl>
          <c:idx val="0"/>
          <c:layout>
            <c:manualLayout>
              <c:x val="0"/>
              <c:y val="-2.3809255985859021E-2"/>
            </c:manualLayout>
          </c:layout>
          <c:spPr>
            <a:solidFill>
              <a:srgbClr val="FFFF00"/>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7417417417417418E-2"/>
                  <c:h val="8.1530880068562864E-2"/>
                </c:manualLayout>
              </c15:layout>
            </c:ext>
          </c:extLst>
        </c:dLbl>
      </c:pivotFmt>
      <c:pivotFmt>
        <c:idx val="14"/>
        <c:spPr>
          <a:solidFill>
            <a:srgbClr val="002060"/>
          </a:solidFill>
          <a:ln>
            <a:noFill/>
          </a:ln>
          <a:effectLst/>
          <a:scene3d>
            <a:camera prst="orthographicFront"/>
            <a:lightRig rig="threePt" dir="t"/>
          </a:scene3d>
          <a:sp3d>
            <a:bevelT w="101600" prst="riblet"/>
          </a:sp3d>
        </c:spPr>
        <c:marker>
          <c:symbol val="none"/>
        </c:marker>
        <c:dLbl>
          <c:idx val="0"/>
          <c:spPr>
            <a:solidFill>
              <a:schemeClr val="accent6">
                <a:lumMod val="40000"/>
                <a:lumOff val="6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rgbClr val="002060"/>
          </a:solidFill>
          <a:ln>
            <a:noFill/>
          </a:ln>
          <a:effectLst/>
          <a:scene3d>
            <a:camera prst="orthographicFront"/>
            <a:lightRig rig="threePt" dir="t"/>
          </a:scene3d>
          <a:sp3d>
            <a:bevelT w="101600" prst="riblet"/>
          </a:sp3d>
        </c:spPr>
        <c:dLbl>
          <c:idx val="0"/>
          <c:layout>
            <c:manualLayout>
              <c:x val="1.1822846471268481E-7"/>
              <c:y val="-0.14285714285714293"/>
            </c:manualLayout>
          </c:layout>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9099099099099092E-2"/>
                  <c:h val="0.13595264877604585"/>
                </c:manualLayout>
              </c15:layout>
            </c:ext>
          </c:extLst>
        </c:dLbl>
      </c:pivotFmt>
      <c:pivotFmt>
        <c:idx val="16"/>
        <c:spPr>
          <a:solidFill>
            <a:srgbClr val="002060"/>
          </a:solidFill>
          <a:ln>
            <a:noFill/>
          </a:ln>
          <a:effectLst/>
          <a:scene3d>
            <a:camera prst="orthographicFront"/>
            <a:lightRig rig="threePt" dir="t"/>
          </a:scene3d>
          <a:sp3d>
            <a:bevelT w="101600" prst="riblet"/>
          </a:sp3d>
        </c:spPr>
        <c:dLbl>
          <c:idx val="0"/>
          <c:layout>
            <c:manualLayout>
              <c:x val="3.003003003003003E-3"/>
              <c:y val="-8.8435106325994967E-2"/>
            </c:manualLayout>
          </c:layout>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4.5405405405405407E-2"/>
                  <c:h val="0.11554448551073972"/>
                </c:manualLayout>
              </c15:layout>
            </c:ext>
          </c:extLst>
        </c:dLbl>
      </c:pivotFmt>
      <c:pivotFmt>
        <c:idx val="17"/>
        <c:spPr>
          <a:solidFill>
            <a:srgbClr val="00B0F0"/>
          </a:solidFill>
          <a:ln>
            <a:noFill/>
          </a:ln>
          <a:effectLst/>
          <a:scene3d>
            <a:camera prst="orthographicFront"/>
            <a:lightRig rig="threePt" dir="t"/>
          </a:scene3d>
          <a:sp3d>
            <a:bevelT w="165100" prst="coolSlant"/>
          </a:sp3d>
        </c:spPr>
        <c:marker>
          <c:symbol val="none"/>
        </c:marker>
        <c:dLbl>
          <c:idx val="0"/>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00B0F0"/>
          </a:solidFill>
          <a:ln>
            <a:noFill/>
          </a:ln>
          <a:effectLst/>
          <a:scene3d>
            <a:camera prst="orthographicFront"/>
            <a:lightRig rig="threePt" dir="t"/>
          </a:scene3d>
          <a:sp3d>
            <a:bevelT w="165100" prst="coolSlant"/>
          </a:sp3d>
        </c:spPr>
        <c:dLbl>
          <c:idx val="0"/>
          <c:layout>
            <c:manualLayout>
              <c:x val="0"/>
              <c:y val="-2.3809255985859021E-2"/>
            </c:manualLayout>
          </c:layout>
          <c:spPr>
            <a:solidFill>
              <a:srgbClr val="FFFF00"/>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7417417417417418E-2"/>
                  <c:h val="8.1530880068562864E-2"/>
                </c:manualLayout>
              </c15:layout>
            </c:ext>
          </c:extLst>
        </c:dLbl>
      </c:pivotFmt>
    </c:pivotFmts>
    <c:view3D>
      <c:rotX val="15"/>
      <c:rotY val="20"/>
      <c:depthPercent val="100"/>
      <c:rAngAx val="1"/>
    </c:view3D>
    <c:floor>
      <c:thickness val="0"/>
      <c:spPr>
        <a:noFill/>
        <a:ln>
          <a:noFill/>
        </a:ln>
        <a:effectLst/>
        <a:sp3d/>
      </c:spPr>
    </c:floor>
    <c:sideWall>
      <c:thickness val="0"/>
      <c: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a:effectLst/>
        <a:sp3d/>
      </c:spPr>
    </c:sideWall>
    <c:backWall>
      <c:thickness val="0"/>
      <c:spPr>
        <a:gradFill flip="none" rotWithShape="1">
          <a:gsLst>
            <a:gs pos="0">
              <a:srgbClr val="20B2AA"/>
            </a:gs>
            <a:gs pos="46000">
              <a:schemeClr val="accent6">
                <a:lumMod val="95000"/>
                <a:lumOff val="5000"/>
              </a:schemeClr>
            </a:gs>
            <a:gs pos="100000">
              <a:schemeClr val="accent6">
                <a:lumMod val="60000"/>
              </a:schemeClr>
            </a:gs>
          </a:gsLst>
          <a:path path="circle">
            <a:fillToRect l="100000" b="100000"/>
          </a:path>
          <a:tileRect t="-100000" r="-100000"/>
        </a:gradFill>
        <a:ln>
          <a:noFill/>
        </a:ln>
        <a:effectLst/>
        <a:sp3d/>
      </c:spPr>
    </c:backWall>
    <c:plotArea>
      <c:layout>
        <c:manualLayout>
          <c:layoutTarget val="inner"/>
          <c:xMode val="edge"/>
          <c:yMode val="edge"/>
          <c:x val="0.20008495648570243"/>
          <c:y val="3.3753785584494246E-2"/>
          <c:w val="0.69278652668416452"/>
          <c:h val="0.89216030688471626"/>
        </c:manualLayout>
      </c:layout>
      <c:bar3DChart>
        <c:barDir val="col"/>
        <c:grouping val="clustered"/>
        <c:varyColors val="0"/>
        <c:ser>
          <c:idx val="0"/>
          <c:order val="0"/>
          <c:tx>
            <c:strRef>
              <c:f>'AGE INSIGHTS'!$Q$7:$Q$8</c:f>
              <c:strCache>
                <c:ptCount val="1"/>
                <c:pt idx="0">
                  <c:v>Female</c:v>
                </c:pt>
              </c:strCache>
            </c:strRef>
          </c:tx>
          <c:spPr>
            <a:solidFill>
              <a:srgbClr val="002060"/>
            </a:solidFill>
            <a:ln>
              <a:noFill/>
            </a:ln>
            <a:effectLst/>
            <a:scene3d>
              <a:camera prst="orthographicFront"/>
              <a:lightRig rig="threePt" dir="t"/>
            </a:scene3d>
            <a:sp3d>
              <a:bevelT w="101600" prst="riblet"/>
            </a:sp3d>
          </c:spPr>
          <c:invertIfNegative val="0"/>
          <c:dLbls>
            <c:dLbl>
              <c:idx val="0"/>
              <c:layout>
                <c:manualLayout>
                  <c:x val="1.1822846471268481E-7"/>
                  <c:y val="-0.14285714285714293"/>
                </c:manualLayout>
              </c:layout>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9099099099099092E-2"/>
                      <c:h val="0.13595264877604585"/>
                    </c:manualLayout>
                  </c15:layout>
                </c:ext>
                <c:ext xmlns:c16="http://schemas.microsoft.com/office/drawing/2014/chart" uri="{C3380CC4-5D6E-409C-BE32-E72D297353CC}">
                  <c16:uniqueId val="{00000000-D7E9-4BFE-BAB5-7ACB77F510A0}"/>
                </c:ext>
              </c:extLst>
            </c:dLbl>
            <c:dLbl>
              <c:idx val="6"/>
              <c:layout>
                <c:manualLayout>
                  <c:x val="3.003003003003003E-3"/>
                  <c:y val="-8.8435106325994967E-2"/>
                </c:manualLayout>
              </c:layout>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4.5405405405405407E-2"/>
                      <c:h val="0.11554448551073972"/>
                    </c:manualLayout>
                  </c15:layout>
                </c:ext>
                <c:ext xmlns:c16="http://schemas.microsoft.com/office/drawing/2014/chart" uri="{C3380CC4-5D6E-409C-BE32-E72D297353CC}">
                  <c16:uniqueId val="{00000001-D7E9-4BFE-BAB5-7ACB77F510A0}"/>
                </c:ext>
              </c:extLst>
            </c:dLbl>
            <c:spPr>
              <a:solidFill>
                <a:schemeClr val="accent6">
                  <a:lumMod val="40000"/>
                  <a:lumOff val="6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INSIGHTS'!$P$9:$P$17</c:f>
              <c:strCache>
                <c:ptCount val="8"/>
                <c:pt idx="0">
                  <c:v>Books</c:v>
                </c:pt>
                <c:pt idx="1">
                  <c:v>Clothing</c:v>
                </c:pt>
                <c:pt idx="2">
                  <c:v>Cosmetics</c:v>
                </c:pt>
                <c:pt idx="3">
                  <c:v>Food &amp; Beverage</c:v>
                </c:pt>
                <c:pt idx="4">
                  <c:v>Shoes</c:v>
                </c:pt>
                <c:pt idx="5">
                  <c:v>Souvenir</c:v>
                </c:pt>
                <c:pt idx="6">
                  <c:v>Technology</c:v>
                </c:pt>
                <c:pt idx="7">
                  <c:v>Toys</c:v>
                </c:pt>
              </c:strCache>
            </c:strRef>
          </c:cat>
          <c:val>
            <c:numRef>
              <c:f>'AGE INSIGHTS'!$Q$9:$Q$17</c:f>
              <c:numCache>
                <c:formatCode>General</c:formatCode>
                <c:ptCount val="8"/>
                <c:pt idx="0">
                  <c:v>112</c:v>
                </c:pt>
                <c:pt idx="1">
                  <c:v>612</c:v>
                </c:pt>
                <c:pt idx="2">
                  <c:v>305</c:v>
                </c:pt>
                <c:pt idx="3">
                  <c:v>216</c:v>
                </c:pt>
                <c:pt idx="4">
                  <c:v>178</c:v>
                </c:pt>
                <c:pt idx="5">
                  <c:v>145</c:v>
                </c:pt>
                <c:pt idx="6">
                  <c:v>73</c:v>
                </c:pt>
                <c:pt idx="7">
                  <c:v>212</c:v>
                </c:pt>
              </c:numCache>
            </c:numRef>
          </c:val>
          <c:extLst>
            <c:ext xmlns:c16="http://schemas.microsoft.com/office/drawing/2014/chart" uri="{C3380CC4-5D6E-409C-BE32-E72D297353CC}">
              <c16:uniqueId val="{00000002-D7E9-4BFE-BAB5-7ACB77F510A0}"/>
            </c:ext>
          </c:extLst>
        </c:ser>
        <c:ser>
          <c:idx val="1"/>
          <c:order val="1"/>
          <c:tx>
            <c:strRef>
              <c:f>'AGE INSIGHTS'!$R$7:$R$8</c:f>
              <c:strCache>
                <c:ptCount val="1"/>
                <c:pt idx="0">
                  <c:v>Male</c:v>
                </c:pt>
              </c:strCache>
            </c:strRef>
          </c:tx>
          <c:spPr>
            <a:gradFill flip="none" rotWithShape="1">
              <a:gsLst>
                <a:gs pos="0">
                  <a:srgbClr val="20B2AA"/>
                </a:gs>
                <a:gs pos="48000">
                  <a:schemeClr val="accent4">
                    <a:lumMod val="97000"/>
                    <a:lumOff val="3000"/>
                  </a:schemeClr>
                </a:gs>
                <a:gs pos="100000">
                  <a:schemeClr val="accent4">
                    <a:lumMod val="60000"/>
                    <a:lumOff val="40000"/>
                  </a:schemeClr>
                </a:gs>
              </a:gsLst>
              <a:lin ang="16200000" scaled="1"/>
              <a:tileRect/>
            </a:gradFill>
            <a:ln>
              <a:noFill/>
            </a:ln>
            <a:effectLst/>
            <a:scene3d>
              <a:camera prst="orthographicFront"/>
              <a:lightRig rig="threePt" dir="t"/>
            </a:scene3d>
            <a:sp3d>
              <a:bevelT w="165100" prst="coolSlant"/>
            </a:sp3d>
          </c:spPr>
          <c:invertIfNegative val="0"/>
          <c:dLbls>
            <c:dLbl>
              <c:idx val="6"/>
              <c:layout>
                <c:manualLayout>
                  <c:x val="0"/>
                  <c:y val="-2.3809255985859021E-2"/>
                </c:manualLayout>
              </c:layout>
              <c:spPr>
                <a:solidFill>
                  <a:srgbClr val="FFFF00"/>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7417417417417418E-2"/>
                      <c:h val="8.1530880068562864E-2"/>
                    </c:manualLayout>
                  </c15:layout>
                </c:ext>
                <c:ext xmlns:c16="http://schemas.microsoft.com/office/drawing/2014/chart" uri="{C3380CC4-5D6E-409C-BE32-E72D297353CC}">
                  <c16:uniqueId val="{00000003-D7E9-4BFE-BAB5-7ACB77F510A0}"/>
                </c:ext>
              </c:extLst>
            </c:dLbl>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INSIGHTS'!$P$9:$P$17</c:f>
              <c:strCache>
                <c:ptCount val="8"/>
                <c:pt idx="0">
                  <c:v>Books</c:v>
                </c:pt>
                <c:pt idx="1">
                  <c:v>Clothing</c:v>
                </c:pt>
                <c:pt idx="2">
                  <c:v>Cosmetics</c:v>
                </c:pt>
                <c:pt idx="3">
                  <c:v>Food &amp; Beverage</c:v>
                </c:pt>
                <c:pt idx="4">
                  <c:v>Shoes</c:v>
                </c:pt>
                <c:pt idx="5">
                  <c:v>Souvenir</c:v>
                </c:pt>
                <c:pt idx="6">
                  <c:v>Technology</c:v>
                </c:pt>
                <c:pt idx="7">
                  <c:v>Toys</c:v>
                </c:pt>
              </c:strCache>
            </c:strRef>
          </c:cat>
          <c:val>
            <c:numRef>
              <c:f>'AGE INSIGHTS'!$R$9:$R$17</c:f>
              <c:numCache>
                <c:formatCode>General</c:formatCode>
                <c:ptCount val="8"/>
                <c:pt idx="0">
                  <c:v>84</c:v>
                </c:pt>
                <c:pt idx="1">
                  <c:v>365</c:v>
                </c:pt>
                <c:pt idx="2">
                  <c:v>168</c:v>
                </c:pt>
                <c:pt idx="3">
                  <c:v>142</c:v>
                </c:pt>
                <c:pt idx="4">
                  <c:v>134</c:v>
                </c:pt>
                <c:pt idx="5">
                  <c:v>68</c:v>
                </c:pt>
                <c:pt idx="6">
                  <c:v>55</c:v>
                </c:pt>
                <c:pt idx="7">
                  <c:v>112</c:v>
                </c:pt>
              </c:numCache>
            </c:numRef>
          </c:val>
          <c:extLst>
            <c:ext xmlns:c16="http://schemas.microsoft.com/office/drawing/2014/chart" uri="{C3380CC4-5D6E-409C-BE32-E72D297353CC}">
              <c16:uniqueId val="{00000004-D7E9-4BFE-BAB5-7ACB77F510A0}"/>
            </c:ext>
          </c:extLst>
        </c:ser>
        <c:dLbls>
          <c:showLegendKey val="0"/>
          <c:showVal val="1"/>
          <c:showCatName val="0"/>
          <c:showSerName val="0"/>
          <c:showPercent val="0"/>
          <c:showBubbleSize val="0"/>
        </c:dLbls>
        <c:gapWidth val="150"/>
        <c:shape val="box"/>
        <c:axId val="1774507056"/>
        <c:axId val="1774509936"/>
        <c:axId val="0"/>
      </c:bar3DChart>
      <c:catAx>
        <c:axId val="17745070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74509936"/>
        <c:crosses val="autoZero"/>
        <c:auto val="1"/>
        <c:lblAlgn val="ctr"/>
        <c:lblOffset val="100"/>
        <c:noMultiLvlLbl val="0"/>
      </c:catAx>
      <c:valAx>
        <c:axId val="1774509936"/>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dirty="0">
                    <a:solidFill>
                      <a:schemeClr val="tx1"/>
                    </a:solidFill>
                  </a:rPr>
                  <a:t>Total</a:t>
                </a:r>
                <a:r>
                  <a:rPr lang="en-IN" sz="1600" baseline="0" dirty="0">
                    <a:solidFill>
                      <a:schemeClr val="tx1"/>
                    </a:solidFill>
                  </a:rPr>
                  <a:t> quantity</a:t>
                </a:r>
                <a:endParaRPr lang="en-IN" sz="1600" dirty="0">
                  <a:solidFill>
                    <a:schemeClr val="tx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N"/>
            </a:p>
          </c:txPr>
        </c:title>
        <c:numFmt formatCode="General" sourceLinked="1"/>
        <c:majorTickMark val="none"/>
        <c:minorTickMark val="none"/>
        <c:tickLblPos val="nextTo"/>
        <c:crossAx val="17745070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solidFill>
                <a:latin typeface="+mn-lt"/>
                <a:ea typeface="+mn-ea"/>
                <a:cs typeface="+mn-cs"/>
              </a:defRPr>
            </a:pPr>
            <a:endParaRPr lang="en-US"/>
          </a:p>
        </c:txPr>
      </c:dTable>
      <c:spPr>
        <a:noFill/>
        <a:ln w="25400">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2">
        <a:lumMod val="90000"/>
      </a:schemeClr>
    </a:solidFill>
    <a:ln w="9525" cap="flat" cmpd="sng" algn="ctr">
      <a:solidFill>
        <a:schemeClr val="tx1">
          <a:lumMod val="15000"/>
          <a:lumOff val="85000"/>
        </a:schemeClr>
      </a:solidFill>
      <a:round/>
    </a:ln>
    <a:effectLst>
      <a:glow rad="228600">
        <a:srgbClr val="20B2AA">
          <a:alpha val="40000"/>
        </a:srgbClr>
      </a:glow>
    </a:effectLst>
    <a:scene3d>
      <a:camera prst="orthographicFront"/>
      <a:lightRig rig="threePt" dir="t"/>
    </a:scene3d>
    <a:sp3d>
      <a:bevelT w="165100" prst="coolSlant"/>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[datamites database_Final_5.xlsx]PAYMENT METHOD INSIGHS!PivotTable19</c:name>
    <c:fmtId val="1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dirty="0">
                <a:solidFill>
                  <a:schemeClr val="tx1"/>
                </a:solidFill>
              </a:rPr>
              <a:t>Total quantity By Payment</a:t>
            </a:r>
            <a:r>
              <a:rPr lang="en-IN" sz="1400" b="1" baseline="0" dirty="0">
                <a:solidFill>
                  <a:schemeClr val="tx1"/>
                </a:solidFill>
              </a:rPr>
              <a:t>  </a:t>
            </a:r>
            <a:r>
              <a:rPr lang="en-IN" sz="1400" b="1" dirty="0">
                <a:solidFill>
                  <a:schemeClr val="tx1"/>
                </a:solidFill>
              </a:rPr>
              <a:t>Method And Gender</a:t>
            </a:r>
          </a:p>
        </c:rich>
      </c:tx>
      <c:layout>
        <c:manualLayout>
          <c:xMode val="edge"/>
          <c:yMode val="edge"/>
          <c:x val="0.11583265596559837"/>
          <c:y val="4.311333717708860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lumMod val="50000"/>
            </a:schemeClr>
          </a:solidFill>
          <a:ln>
            <a:noFill/>
          </a:ln>
          <a:effectLst/>
          <a:scene3d>
            <a:camera prst="orthographicFront"/>
            <a:lightRig rig="threePt" dir="t"/>
          </a:scene3d>
          <a:sp3d>
            <a:bevelT w="165100" prst="coolSlant"/>
          </a:sp3d>
        </c:spPr>
        <c:marker>
          <c:symbol val="none"/>
        </c:marker>
        <c:dLbl>
          <c:idx val="0"/>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B0F0"/>
          </a:solidFill>
          <a:ln>
            <a:noFill/>
          </a:ln>
          <a:effectLst/>
          <a:scene3d>
            <a:camera prst="orthographicFront"/>
            <a:lightRig rig="threePt" dir="t"/>
          </a:scene3d>
          <a:sp3d>
            <a:bevelT w="165100" prst="coolSlant"/>
          </a:sp3d>
        </c:spPr>
        <c:marker>
          <c:symbol val="none"/>
        </c:marker>
        <c:dLbl>
          <c:idx val="0"/>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lumMod val="50000"/>
            </a:schemeClr>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0B0F0"/>
          </a:solidFill>
          <a:ln>
            <a:noFill/>
          </a:ln>
          <a:effectLst/>
          <a:sp3d/>
        </c:spPr>
      </c:pivotFmt>
      <c:pivotFmt>
        <c:idx val="7"/>
        <c:spPr>
          <a:solidFill>
            <a:srgbClr val="00B0F0"/>
          </a:solidFill>
          <a:ln>
            <a:noFill/>
          </a:ln>
          <a:effectLst/>
          <a:sp3d/>
        </c:spPr>
      </c:pivotFmt>
      <c:pivotFmt>
        <c:idx val="8"/>
        <c:spPr>
          <a:solidFill>
            <a:srgbClr val="00B0F0"/>
          </a:solidFill>
          <a:ln>
            <a:solidFill>
              <a:srgbClr val="00B0F0"/>
            </a:solidFill>
          </a:ln>
          <a:effectLst/>
          <a:sp3d>
            <a:contourClr>
              <a:srgbClr val="00B0F0"/>
            </a:contourClr>
          </a:sp3d>
        </c:spPr>
      </c:pivotFmt>
      <c:pivotFmt>
        <c:idx val="9"/>
        <c:spPr>
          <a:solidFill>
            <a:schemeClr val="accent1"/>
          </a:solidFill>
          <a:ln>
            <a:noFill/>
          </a:ln>
          <a:effectLst/>
          <a:sp3d/>
        </c:spPr>
        <c:marker>
          <c:symbol val="none"/>
        </c:marker>
        <c:dLbl>
          <c:idx val="0"/>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00B0F0"/>
          </a:solidFill>
          <a:ln>
            <a:noFill/>
          </a:ln>
          <a:effectLst/>
          <a:sp3d/>
        </c:spPr>
      </c:pivotFmt>
      <c:pivotFmt>
        <c:idx val="12"/>
        <c:spPr>
          <a:solidFill>
            <a:srgbClr val="00B0F0"/>
          </a:solidFill>
          <a:ln>
            <a:noFill/>
          </a:ln>
          <a:effectLst/>
          <a:sp3d/>
        </c:spPr>
      </c:pivotFmt>
      <c:pivotFmt>
        <c:idx val="13"/>
        <c:spPr>
          <a:solidFill>
            <a:srgbClr val="00B0F0"/>
          </a:solidFill>
          <a:ln>
            <a:solidFill>
              <a:srgbClr val="00B0F0"/>
            </a:solidFill>
          </a:ln>
          <a:effectLst/>
          <a:sp3d>
            <a:contourClr>
              <a:srgbClr val="00B0F0"/>
            </a:contourClr>
          </a:sp3d>
        </c:spPr>
      </c:pivotFmt>
      <c:pivotFmt>
        <c:idx val="14"/>
        <c:spPr>
          <a:solidFill>
            <a:schemeClr val="accent1"/>
          </a:solidFill>
          <a:ln>
            <a:noFill/>
          </a:ln>
          <a:effectLst/>
          <a:sp3d/>
        </c:spPr>
        <c:marker>
          <c:symbol val="none"/>
        </c:marker>
        <c:dLbl>
          <c:idx val="0"/>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sp3d/>
        </c:spPr>
        <c:marker>
          <c:symbol val="none"/>
        </c:marker>
        <c:dLbl>
          <c:idx val="0"/>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rgbClr val="00B0F0"/>
          </a:solidFill>
          <a:ln>
            <a:noFill/>
          </a:ln>
          <a:effectLst/>
          <a:sp3d/>
        </c:spPr>
      </c:pivotFmt>
      <c:pivotFmt>
        <c:idx val="17"/>
        <c:spPr>
          <a:solidFill>
            <a:srgbClr val="00B0F0"/>
          </a:solidFill>
          <a:ln>
            <a:noFill/>
          </a:ln>
          <a:effectLst/>
          <a:sp3d/>
        </c:spPr>
      </c:pivotFmt>
      <c:pivotFmt>
        <c:idx val="18"/>
        <c:spPr>
          <a:solidFill>
            <a:srgbClr val="00B0F0"/>
          </a:solidFill>
          <a:ln>
            <a:solidFill>
              <a:srgbClr val="00B0F0"/>
            </a:solidFill>
          </a:ln>
          <a:effectLst/>
          <a:sp3d>
            <a:contourClr>
              <a:srgbClr val="00B0F0"/>
            </a:contourClr>
          </a:sp3d>
        </c:spPr>
      </c:pivotFmt>
    </c:pivotFmts>
    <c:view3D>
      <c:rotX val="20"/>
      <c:rotY val="70"/>
      <c:depthPercent val="100"/>
      <c:rAngAx val="1"/>
    </c:view3D>
    <c:floor>
      <c:thickness val="0"/>
      <c:spPr>
        <a:noFill/>
        <a:ln>
          <a:noFill/>
        </a:ln>
        <a:effectLst/>
        <a:sp3d/>
      </c:spPr>
    </c:floor>
    <c:sideWall>
      <c:thickness val="0"/>
      <c:spPr>
        <a:solidFill>
          <a:schemeClr val="tx1"/>
        </a:solidFill>
        <a:ln>
          <a:noFill/>
        </a:ln>
        <a:effectLst/>
        <a:scene3d>
          <a:camera prst="orthographicFront"/>
          <a:lightRig rig="threePt" dir="t"/>
        </a:scene3d>
        <a:sp3d>
          <a:bevelT w="165100" prst="coolSlant"/>
        </a:sp3d>
      </c:spPr>
    </c:sideWall>
    <c:backWall>
      <c:thickness val="0"/>
      <c:spPr>
        <a:solidFill>
          <a:schemeClr val="tx1"/>
        </a:solidFill>
        <a:ln>
          <a:noFill/>
        </a:ln>
        <a:effectLst/>
        <a:scene3d>
          <a:camera prst="orthographicFront"/>
          <a:lightRig rig="threePt" dir="t"/>
        </a:scene3d>
        <a:sp3d>
          <a:bevelT w="165100" prst="coolSlant"/>
        </a:sp3d>
      </c:spPr>
    </c:backWall>
    <c:plotArea>
      <c:layout>
        <c:manualLayout>
          <c:layoutTarget val="inner"/>
          <c:xMode val="edge"/>
          <c:yMode val="edge"/>
          <c:x val="0.18614172709896176"/>
          <c:y val="0.17999730675651116"/>
          <c:w val="0.6652625260407472"/>
          <c:h val="0.58621448634710138"/>
        </c:manualLayout>
      </c:layout>
      <c:bar3DChart>
        <c:barDir val="col"/>
        <c:grouping val="clustered"/>
        <c:varyColors val="0"/>
        <c:ser>
          <c:idx val="0"/>
          <c:order val="0"/>
          <c:tx>
            <c:strRef>
              <c:f>'PAYMENT METHOD INSIGHS'!$B$7:$B$8</c:f>
              <c:strCache>
                <c:ptCount val="1"/>
                <c:pt idx="0">
                  <c:v>Female</c:v>
                </c:pt>
              </c:strCache>
            </c:strRef>
          </c:tx>
          <c:spPr>
            <a:gradFill flip="none" rotWithShape="1">
              <a:gsLst>
                <a:gs pos="0">
                  <a:srgbClr val="20B2AA"/>
                </a:gs>
                <a:gs pos="46000">
                  <a:schemeClr val="accent4">
                    <a:lumMod val="95000"/>
                    <a:lumOff val="5000"/>
                  </a:schemeClr>
                </a:gs>
                <a:gs pos="100000">
                  <a:schemeClr val="accent4">
                    <a:lumMod val="60000"/>
                  </a:schemeClr>
                </a:gs>
              </a:gsLst>
              <a:path path="circle">
                <a:fillToRect l="100000" b="100000"/>
              </a:path>
              <a:tileRect t="-100000" r="-100000"/>
            </a:gradFill>
            <a:ln>
              <a:noFill/>
            </a:ln>
            <a:effectLst/>
            <a:sp3d/>
          </c:spPr>
          <c:invertIfNegative val="0"/>
          <c:dLbls>
            <c:spPr>
              <a:solidFill>
                <a:srgbClr val="92D050"/>
              </a:solid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'PAYMENT METHOD INSIGHS'!$A$9:$A$12</c:f>
              <c:strCache>
                <c:ptCount val="3"/>
                <c:pt idx="0">
                  <c:v>Cash</c:v>
                </c:pt>
                <c:pt idx="1">
                  <c:v>Credit Card</c:v>
                </c:pt>
                <c:pt idx="2">
                  <c:v>Debit Card</c:v>
                </c:pt>
              </c:strCache>
            </c:strRef>
          </c:cat>
          <c:val>
            <c:numRef>
              <c:f>'PAYMENT METHOD INSIGHS'!$B$9:$B$12</c:f>
              <c:numCache>
                <c:formatCode>General</c:formatCode>
                <c:ptCount val="3"/>
                <c:pt idx="0">
                  <c:v>822</c:v>
                </c:pt>
                <c:pt idx="1">
                  <c:v>645</c:v>
                </c:pt>
                <c:pt idx="2">
                  <c:v>386</c:v>
                </c:pt>
              </c:numCache>
            </c:numRef>
          </c:val>
          <c:extLst>
            <c:ext xmlns:c16="http://schemas.microsoft.com/office/drawing/2014/chart" uri="{C3380CC4-5D6E-409C-BE32-E72D297353CC}">
              <c16:uniqueId val="{00000000-67A3-43B5-A31F-932D84078C36}"/>
            </c:ext>
          </c:extLst>
        </c:ser>
        <c:ser>
          <c:idx val="1"/>
          <c:order val="1"/>
          <c:tx>
            <c:strRef>
              <c:f>'PAYMENT METHOD INSIGHS'!$C$7:$C$8</c:f>
              <c:strCache>
                <c:ptCount val="1"/>
                <c:pt idx="0">
                  <c:v>Male</c:v>
                </c:pt>
              </c:strCache>
            </c:strRef>
          </c:tx>
          <c:spPr>
            <a:gradFill flip="none" rotWithShape="1">
              <a:gsLst>
                <a:gs pos="0">
                  <a:srgbClr val="20B2AA"/>
                </a:gs>
                <a:gs pos="46000">
                  <a:schemeClr val="accent6">
                    <a:lumMod val="95000"/>
                    <a:lumOff val="5000"/>
                  </a:schemeClr>
                </a:gs>
                <a:gs pos="100000">
                  <a:schemeClr val="accent6">
                    <a:lumMod val="60000"/>
                  </a:schemeClr>
                </a:gs>
              </a:gsLst>
              <a:path path="circle">
                <a:fillToRect l="100000" b="100000"/>
              </a:path>
              <a:tileRect t="-100000" r="-100000"/>
            </a:gradFill>
            <a:ln>
              <a:noFill/>
            </a:ln>
            <a:effectLst/>
            <a:sp3d/>
          </c:spPr>
          <c:invertIfNegative val="0"/>
          <c:dPt>
            <c:idx val="0"/>
            <c:invertIfNegative val="0"/>
            <c:bubble3D val="0"/>
            <c:spPr>
              <a:gradFill flip="none" rotWithShape="1">
                <a:gsLst>
                  <a:gs pos="0">
                    <a:srgbClr val="20B2AA"/>
                  </a:gs>
                  <a:gs pos="46000">
                    <a:schemeClr val="accent6">
                      <a:lumMod val="95000"/>
                      <a:lumOff val="5000"/>
                    </a:schemeClr>
                  </a:gs>
                  <a:gs pos="100000">
                    <a:schemeClr val="accent6">
                      <a:lumMod val="60000"/>
                    </a:schemeClr>
                  </a:gs>
                </a:gsLst>
                <a:path path="circle">
                  <a:fillToRect l="100000" b="100000"/>
                </a:path>
                <a:tileRect t="-100000" r="-100000"/>
              </a:gradFill>
              <a:ln>
                <a:noFill/>
              </a:ln>
              <a:effectLst/>
              <a:sp3d/>
            </c:spPr>
            <c:extLst>
              <c:ext xmlns:c16="http://schemas.microsoft.com/office/drawing/2014/chart" uri="{C3380CC4-5D6E-409C-BE32-E72D297353CC}">
                <c16:uniqueId val="{00000002-67A3-43B5-A31F-932D84078C36}"/>
              </c:ext>
            </c:extLst>
          </c:dPt>
          <c:dPt>
            <c:idx val="1"/>
            <c:invertIfNegative val="0"/>
            <c:bubble3D val="0"/>
            <c:spPr>
              <a:gradFill flip="none" rotWithShape="1">
                <a:gsLst>
                  <a:gs pos="0">
                    <a:srgbClr val="20B2AA"/>
                  </a:gs>
                  <a:gs pos="46000">
                    <a:schemeClr val="accent6">
                      <a:lumMod val="95000"/>
                      <a:lumOff val="5000"/>
                    </a:schemeClr>
                  </a:gs>
                  <a:gs pos="100000">
                    <a:schemeClr val="accent6">
                      <a:lumMod val="60000"/>
                    </a:schemeClr>
                  </a:gs>
                </a:gsLst>
                <a:path path="circle">
                  <a:fillToRect l="100000" b="100000"/>
                </a:path>
                <a:tileRect t="-100000" r="-100000"/>
              </a:gradFill>
              <a:ln>
                <a:noFill/>
              </a:ln>
              <a:effectLst/>
              <a:sp3d/>
            </c:spPr>
            <c:extLst>
              <c:ext xmlns:c16="http://schemas.microsoft.com/office/drawing/2014/chart" uri="{C3380CC4-5D6E-409C-BE32-E72D297353CC}">
                <c16:uniqueId val="{00000004-67A3-43B5-A31F-932D84078C36}"/>
              </c:ext>
            </c:extLst>
          </c:dPt>
          <c:dPt>
            <c:idx val="2"/>
            <c:invertIfNegative val="0"/>
            <c:bubble3D val="0"/>
            <c:spPr>
              <a:gradFill flip="none" rotWithShape="1">
                <a:gsLst>
                  <a:gs pos="0">
                    <a:srgbClr val="20B2AA"/>
                  </a:gs>
                  <a:gs pos="46000">
                    <a:schemeClr val="accent6">
                      <a:lumMod val="95000"/>
                      <a:lumOff val="5000"/>
                    </a:schemeClr>
                  </a:gs>
                  <a:gs pos="100000">
                    <a:schemeClr val="accent6">
                      <a:lumMod val="60000"/>
                    </a:schemeClr>
                  </a:gs>
                </a:gsLst>
                <a:path path="circle">
                  <a:fillToRect l="100000" b="100000"/>
                </a:path>
                <a:tileRect t="-100000" r="-100000"/>
              </a:gradFill>
              <a:ln>
                <a:solidFill>
                  <a:srgbClr val="00B0F0"/>
                </a:solidFill>
              </a:ln>
              <a:effectLst/>
              <a:sp3d>
                <a:contourClr>
                  <a:srgbClr val="00B0F0"/>
                </a:contourClr>
              </a:sp3d>
            </c:spPr>
            <c:extLst>
              <c:ext xmlns:c16="http://schemas.microsoft.com/office/drawing/2014/chart" uri="{C3380CC4-5D6E-409C-BE32-E72D297353CC}">
                <c16:uniqueId val="{00000006-67A3-43B5-A31F-932D84078C36}"/>
              </c:ext>
            </c:extLst>
          </c:dPt>
          <c:dLbls>
            <c:spPr>
              <a:solidFill>
                <a:srgbClr val="FFFF00"/>
              </a:solid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'PAYMENT METHOD INSIGHS'!$A$9:$A$12</c:f>
              <c:strCache>
                <c:ptCount val="3"/>
                <c:pt idx="0">
                  <c:v>Cash</c:v>
                </c:pt>
                <c:pt idx="1">
                  <c:v>Credit Card</c:v>
                </c:pt>
                <c:pt idx="2">
                  <c:v>Debit Card</c:v>
                </c:pt>
              </c:strCache>
            </c:strRef>
          </c:cat>
          <c:val>
            <c:numRef>
              <c:f>'PAYMENT METHOD INSIGHS'!$C$9:$C$12</c:f>
              <c:numCache>
                <c:formatCode>General</c:formatCode>
                <c:ptCount val="3"/>
                <c:pt idx="0">
                  <c:v>449</c:v>
                </c:pt>
                <c:pt idx="1">
                  <c:v>424</c:v>
                </c:pt>
                <c:pt idx="2">
                  <c:v>255</c:v>
                </c:pt>
              </c:numCache>
            </c:numRef>
          </c:val>
          <c:extLst>
            <c:ext xmlns:c16="http://schemas.microsoft.com/office/drawing/2014/chart" uri="{C3380CC4-5D6E-409C-BE32-E72D297353CC}">
              <c16:uniqueId val="{00000007-67A3-43B5-A31F-932D84078C36}"/>
            </c:ext>
          </c:extLst>
        </c:ser>
        <c:dLbls>
          <c:showLegendKey val="0"/>
          <c:showVal val="0"/>
          <c:showCatName val="0"/>
          <c:showSerName val="0"/>
          <c:showPercent val="0"/>
          <c:showBubbleSize val="0"/>
        </c:dLbls>
        <c:gapWidth val="150"/>
        <c:shape val="box"/>
        <c:axId val="1880173808"/>
        <c:axId val="1880162288"/>
        <c:axId val="0"/>
      </c:bar3DChart>
      <c:catAx>
        <c:axId val="18801738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dirty="0">
                    <a:solidFill>
                      <a:schemeClr val="tx1"/>
                    </a:solidFill>
                  </a:rPr>
                  <a:t>Payment</a:t>
                </a:r>
                <a:r>
                  <a:rPr lang="en-IN" sz="1600" baseline="0" dirty="0">
                    <a:solidFill>
                      <a:schemeClr val="tx1"/>
                    </a:solidFill>
                  </a:rPr>
                  <a:t> method</a:t>
                </a:r>
                <a:endParaRPr lang="en-IN" sz="1600" dirty="0">
                  <a:solidFill>
                    <a:schemeClr val="tx1"/>
                  </a:solidFill>
                </a:endParaRPr>
              </a:p>
            </c:rich>
          </c:tx>
          <c:layout>
            <c:manualLayout>
              <c:xMode val="edge"/>
              <c:yMode val="edge"/>
              <c:x val="0.40786024497601275"/>
              <c:y val="0.866484938101158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880162288"/>
        <c:crosses val="autoZero"/>
        <c:auto val="1"/>
        <c:lblAlgn val="ctr"/>
        <c:lblOffset val="100"/>
        <c:noMultiLvlLbl val="0"/>
      </c:catAx>
      <c:valAx>
        <c:axId val="18801622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aseline="0" dirty="0">
                    <a:solidFill>
                      <a:schemeClr val="tx1"/>
                    </a:solidFill>
                  </a:rPr>
                  <a:t>Total quantity</a:t>
                </a:r>
              </a:p>
            </c:rich>
          </c:tx>
          <c:layout>
            <c:manualLayout>
              <c:xMode val="edge"/>
              <c:yMode val="edge"/>
              <c:x val="4.4778197031080665E-2"/>
              <c:y val="0.3645514246081396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880173808"/>
        <c:crosses val="autoZero"/>
        <c:crossBetween val="between"/>
      </c:valAx>
      <c: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glow rad="228600">
            <a:srgbClr val="20B2AA">
              <a:alpha val="40000"/>
            </a:srgbClr>
          </a:glow>
        </a:effectLst>
        <a:scene3d>
          <a:camera prst="orthographicFront"/>
          <a:lightRig rig="threePt" dir="t"/>
        </a:scene3d>
        <a:sp3d>
          <a:bevelT w="165100" prst="coolSlant"/>
        </a:sp3d>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2">
        <a:lumMod val="90000"/>
      </a:schemeClr>
    </a:solidFill>
    <a:ln w="9525" cap="flat" cmpd="sng" algn="ctr">
      <a:solidFill>
        <a:schemeClr val="tx1">
          <a:lumMod val="15000"/>
          <a:lumOff val="85000"/>
        </a:schemeClr>
      </a:solidFill>
      <a:round/>
    </a:ln>
    <a:effectLst>
      <a:glow rad="228600">
        <a:srgbClr val="20B2AA">
          <a:alpha val="40000"/>
        </a:srgbClr>
      </a:glow>
    </a:effectLst>
    <a:scene3d>
      <a:camera prst="orthographicFront"/>
      <a:lightRig rig="threePt" dir="t"/>
    </a:scene3d>
    <a:sp3d>
      <a:bevelT w="165100" prst="coolSlant"/>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8.png"/></Relationships>
</file>

<file path=ppt/drawings/drawing1.xml><?xml version="1.0" encoding="utf-8"?>
<c:userShapes xmlns:c="http://schemas.openxmlformats.org/drawingml/2006/chart">
  <cdr:relSizeAnchor xmlns:cdr="http://schemas.openxmlformats.org/drawingml/2006/chartDrawing">
    <cdr:from>
      <cdr:x>0.02345</cdr:x>
      <cdr:y>0.02543</cdr:y>
    </cdr:from>
    <cdr:to>
      <cdr:x>0.21466</cdr:x>
      <cdr:y>0.14</cdr:y>
    </cdr:to>
    <cdr:pic>
      <cdr:nvPicPr>
        <cdr:cNvPr id="2" name="chart">
          <a:extLst xmlns:a="http://schemas.openxmlformats.org/drawingml/2006/main">
            <a:ext uri="{FF2B5EF4-FFF2-40B4-BE49-F238E27FC236}">
              <a16:creationId xmlns:a16="http://schemas.microsoft.com/office/drawing/2014/main" id="{41DEC5BD-649F-18B8-2DE6-6AA2DA88C6A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12925" y="81120"/>
          <a:ext cx="920576" cy="365482"/>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8E34-08A2-71F3-0067-2AD1E4A02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9FD3D6-EB59-C942-0A28-231810B3D2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465AD7-D527-DDD4-1538-60AF3034F465}"/>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5" name="Footer Placeholder 4">
            <a:extLst>
              <a:ext uri="{FF2B5EF4-FFF2-40B4-BE49-F238E27FC236}">
                <a16:creationId xmlns:a16="http://schemas.microsoft.com/office/drawing/2014/main" id="{79F4D159-0EDA-53FF-D651-A9D964E359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EC4B7F-17B5-6F65-43FE-4C0671487BC3}"/>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169319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AE08-F8FC-389D-3261-EBE4527F694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DE6806-7506-A86E-DFE6-6C87633B11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0A3D6C-FCFE-6665-3260-64E3FECAE039}"/>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5" name="Footer Placeholder 4">
            <a:extLst>
              <a:ext uri="{FF2B5EF4-FFF2-40B4-BE49-F238E27FC236}">
                <a16:creationId xmlns:a16="http://schemas.microsoft.com/office/drawing/2014/main" id="{8A4E2097-4DDD-7139-D3EF-810EFA6DAA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9A931D-97A3-3865-8FA0-4C4528CEA36F}"/>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1937590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706F5-963D-809B-A77E-06F7C02633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867951-923F-BB82-A75E-16C608973C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AD5037-A5D0-3CFB-F904-039E26BFE220}"/>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5" name="Footer Placeholder 4">
            <a:extLst>
              <a:ext uri="{FF2B5EF4-FFF2-40B4-BE49-F238E27FC236}">
                <a16:creationId xmlns:a16="http://schemas.microsoft.com/office/drawing/2014/main" id="{278D136A-59EB-F5B9-FE3A-BB0931FDE5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602936-386B-E7EC-8918-0ECBC3E43EFC}"/>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247454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DB54-C3AA-2220-7753-EAD0151D28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04C025-15C2-7D42-9120-CBE9B1F8E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5B0073-A0B0-286B-89E8-81E5CF8A1D56}"/>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5" name="Footer Placeholder 4">
            <a:extLst>
              <a:ext uri="{FF2B5EF4-FFF2-40B4-BE49-F238E27FC236}">
                <a16:creationId xmlns:a16="http://schemas.microsoft.com/office/drawing/2014/main" id="{279CB6BC-8154-F973-5D7E-E7403F151A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12C41C-850A-A812-ABAB-AE304B138331}"/>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304596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7226-9D07-15B4-15A2-9A677B9BB3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73AFC1D-FF7C-4EF9-ABED-575F54D908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D7AC86-6FCF-4991-50A4-458052679BD6}"/>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5" name="Footer Placeholder 4">
            <a:extLst>
              <a:ext uri="{FF2B5EF4-FFF2-40B4-BE49-F238E27FC236}">
                <a16:creationId xmlns:a16="http://schemas.microsoft.com/office/drawing/2014/main" id="{B45F3611-DA41-A72F-A7E7-3B01551AD4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1C903A-BFAB-1968-EE04-4BB5F4396712}"/>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1786718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4E5C-BE94-1F05-BF5C-62B6248263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1FF59D-521D-4E84-EBC6-F3A03808AA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F904CC-F639-6A66-EE5B-108CAF7B95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CA6122-416C-7DC0-6BA6-7F25D2C89047}"/>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6" name="Footer Placeholder 5">
            <a:extLst>
              <a:ext uri="{FF2B5EF4-FFF2-40B4-BE49-F238E27FC236}">
                <a16:creationId xmlns:a16="http://schemas.microsoft.com/office/drawing/2014/main" id="{2AFD417C-E37F-2EE2-D658-BBE09EF208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8F5221-6771-1FF3-50CB-ADD6DED69480}"/>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1610120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12A6-4010-94A9-FA67-9A2427D3A48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E55B8C-369B-C4CA-1C16-924C633C5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57F4A-B730-A8B4-039F-116F4BF089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36CA1E-3335-9830-6267-B3CB777D50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4344E-2067-5AC1-3997-7CC7A8B262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38A3C8-ABC5-7548-D478-8CF5D0D3DE49}"/>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8" name="Footer Placeholder 7">
            <a:extLst>
              <a:ext uri="{FF2B5EF4-FFF2-40B4-BE49-F238E27FC236}">
                <a16:creationId xmlns:a16="http://schemas.microsoft.com/office/drawing/2014/main" id="{C8C40132-CFA0-5EC0-37BD-55735558EE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9B52142-AC08-384A-0D93-9093C721BC07}"/>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2882001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3C23-0A03-21B0-AA2F-A8BB855676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999E84-D76B-ABFE-7444-11C2C01340F4}"/>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4" name="Footer Placeholder 3">
            <a:extLst>
              <a:ext uri="{FF2B5EF4-FFF2-40B4-BE49-F238E27FC236}">
                <a16:creationId xmlns:a16="http://schemas.microsoft.com/office/drawing/2014/main" id="{84A177D0-9C54-3DB0-40F3-EA40CFAF2C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E73F7D-298B-3DE9-4F27-B87A12CB55AE}"/>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818982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2E0166-4EC3-7386-C015-34566F6D80A3}"/>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3" name="Footer Placeholder 2">
            <a:extLst>
              <a:ext uri="{FF2B5EF4-FFF2-40B4-BE49-F238E27FC236}">
                <a16:creationId xmlns:a16="http://schemas.microsoft.com/office/drawing/2014/main" id="{4BD15C81-7F7B-F77D-8494-C9884ABF20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2D8398-597F-61D0-D6D4-3FFF835871BA}"/>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520021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2B-8DEB-1CC1-1E8A-C3757F7B3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F92977-280D-5F6B-A24D-D42E7A157E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27F2E8-E558-5DC5-82C8-91B2A60DF6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AFD16E-45C9-4184-A464-7E36195CC502}"/>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6" name="Footer Placeholder 5">
            <a:extLst>
              <a:ext uri="{FF2B5EF4-FFF2-40B4-BE49-F238E27FC236}">
                <a16:creationId xmlns:a16="http://schemas.microsoft.com/office/drawing/2014/main" id="{404821AD-0110-59FF-7EFC-B9E0581EBB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02B7CF-6CB8-3D38-AFAC-0200BC3FE321}"/>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2198045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770B-6319-5F9C-E59D-2A43A0701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4ABACD6-BFED-A421-3BB9-8F4C47D9A5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FCF531-B2FB-F9A1-E19D-38276D827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08A59C-46DE-6E66-4684-2DCE173F47F6}"/>
              </a:ext>
            </a:extLst>
          </p:cNvPr>
          <p:cNvSpPr>
            <a:spLocks noGrp="1"/>
          </p:cNvSpPr>
          <p:nvPr>
            <p:ph type="dt" sz="half" idx="10"/>
          </p:nvPr>
        </p:nvSpPr>
        <p:spPr/>
        <p:txBody>
          <a:bodyPr/>
          <a:lstStyle/>
          <a:p>
            <a:fld id="{A3529A56-76D7-4C3A-87F9-F4BBB0E2789B}" type="datetimeFigureOut">
              <a:rPr lang="en-IN" smtClean="0"/>
              <a:t>15-01-2026</a:t>
            </a:fld>
            <a:endParaRPr lang="en-IN"/>
          </a:p>
        </p:txBody>
      </p:sp>
      <p:sp>
        <p:nvSpPr>
          <p:cNvPr id="6" name="Footer Placeholder 5">
            <a:extLst>
              <a:ext uri="{FF2B5EF4-FFF2-40B4-BE49-F238E27FC236}">
                <a16:creationId xmlns:a16="http://schemas.microsoft.com/office/drawing/2014/main" id="{3B27CA9D-C891-967D-1E9F-A56E59EA60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3CEC19-B2CA-AEFE-A04C-37DFF17D1F97}"/>
              </a:ext>
            </a:extLst>
          </p:cNvPr>
          <p:cNvSpPr>
            <a:spLocks noGrp="1"/>
          </p:cNvSpPr>
          <p:nvPr>
            <p:ph type="sldNum" sz="quarter" idx="12"/>
          </p:nvPr>
        </p:nvSpPr>
        <p:spPr/>
        <p:txBody>
          <a:bodyPr/>
          <a:lstStyle/>
          <a:p>
            <a:fld id="{68886B94-AEB5-4035-91C3-E343C2D56B3B}" type="slidenum">
              <a:rPr lang="en-IN" smtClean="0"/>
              <a:t>‹#›</a:t>
            </a:fld>
            <a:endParaRPr lang="en-IN"/>
          </a:p>
        </p:txBody>
      </p:sp>
    </p:spTree>
    <p:extLst>
      <p:ext uri="{BB962C8B-B14F-4D97-AF65-F5344CB8AC3E}">
        <p14:creationId xmlns:p14="http://schemas.microsoft.com/office/powerpoint/2010/main" val="341244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DF8341-ACC0-B338-58BE-46083E8A2F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AB8606-338B-9079-3E37-B47E373366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192F8C-EA42-DBA7-79CA-55F5B896DE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529A56-76D7-4C3A-87F9-F4BBB0E2789B}" type="datetimeFigureOut">
              <a:rPr lang="en-IN" smtClean="0"/>
              <a:t>15-01-2026</a:t>
            </a:fld>
            <a:endParaRPr lang="en-IN"/>
          </a:p>
        </p:txBody>
      </p:sp>
      <p:sp>
        <p:nvSpPr>
          <p:cNvPr id="5" name="Footer Placeholder 4">
            <a:extLst>
              <a:ext uri="{FF2B5EF4-FFF2-40B4-BE49-F238E27FC236}">
                <a16:creationId xmlns:a16="http://schemas.microsoft.com/office/drawing/2014/main" id="{ED01A8B3-9500-563E-18E2-044A6308D1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F1C9BB9-7C43-C52E-5892-BEB81B0010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8886B94-AEB5-4035-91C3-E343C2D56B3B}" type="slidenum">
              <a:rPr lang="en-IN" smtClean="0"/>
              <a:t>‹#›</a:t>
            </a:fld>
            <a:endParaRPr lang="en-IN"/>
          </a:p>
        </p:txBody>
      </p:sp>
    </p:spTree>
    <p:extLst>
      <p:ext uri="{BB962C8B-B14F-4D97-AF65-F5344CB8AC3E}">
        <p14:creationId xmlns:p14="http://schemas.microsoft.com/office/powerpoint/2010/main" val="794214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E53FA43-46E9-2226-7A1C-4717D785339D}"/>
              </a:ext>
            </a:extLst>
          </p:cNvPr>
          <p:cNvSpPr>
            <a:spLocks noGrp="1"/>
          </p:cNvSpPr>
          <p:nvPr>
            <p:ph type="subTitle" idx="1"/>
          </p:nvPr>
        </p:nvSpPr>
        <p:spPr>
          <a:xfrm>
            <a:off x="0" y="787393"/>
            <a:ext cx="12192000" cy="6115191"/>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20B2AA">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85000" lnSpcReduction="20000"/>
          </a:bodyPr>
          <a:lstStyle/>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r>
              <a:rPr lang="en-US" sz="3600" dirty="0">
                <a:solidFill>
                  <a:schemeClr val="bg1"/>
                </a:solidFill>
              </a:rPr>
              <a:t>TEAM ID : </a:t>
            </a:r>
            <a:r>
              <a:rPr lang="en-IN" sz="3600">
                <a:solidFill>
                  <a:schemeClr val="bg1"/>
                </a:solidFill>
              </a:rPr>
              <a:t>PTID-CDA-JAN-26-1134</a:t>
            </a:r>
            <a:endParaRPr lang="en-US" sz="3600" dirty="0">
              <a:solidFill>
                <a:schemeClr val="bg1"/>
              </a:solidFill>
            </a:endParaRPr>
          </a:p>
          <a:p>
            <a:r>
              <a:rPr lang="en-US" sz="3600" dirty="0">
                <a:solidFill>
                  <a:schemeClr val="bg1"/>
                </a:solidFill>
              </a:rPr>
              <a:t>PROJECT ID : PRDA-05</a:t>
            </a:r>
          </a:p>
          <a:p>
            <a:r>
              <a:rPr lang="en-US" sz="3600" dirty="0">
                <a:solidFill>
                  <a:schemeClr val="bg1"/>
                </a:solidFill>
              </a:rPr>
              <a:t>NAME : Srashti Dubey</a:t>
            </a:r>
          </a:p>
          <a:p>
            <a:r>
              <a:rPr lang="en-US" sz="3600" dirty="0">
                <a:solidFill>
                  <a:schemeClr val="bg1"/>
                </a:solidFill>
              </a:rPr>
              <a:t>EMAIL: srashtidubey73@gmail.com</a:t>
            </a: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p:txBody>
      </p:sp>
      <p:sp>
        <p:nvSpPr>
          <p:cNvPr id="10" name="Title 9">
            <a:extLst>
              <a:ext uri="{FF2B5EF4-FFF2-40B4-BE49-F238E27FC236}">
                <a16:creationId xmlns:a16="http://schemas.microsoft.com/office/drawing/2014/main" id="{3F0C43FA-1B76-1AC1-7ED5-21EC556ABE4B}"/>
              </a:ext>
            </a:extLst>
          </p:cNvPr>
          <p:cNvSpPr>
            <a:spLocks noGrp="1"/>
          </p:cNvSpPr>
          <p:nvPr>
            <p:ph type="ctrTitle"/>
          </p:nvPr>
        </p:nvSpPr>
        <p:spPr>
          <a:xfrm>
            <a:off x="0" y="-36696"/>
            <a:ext cx="12192000" cy="824089"/>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20B2AA">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pPr>
              <a:spcBef>
                <a:spcPts val="1000"/>
              </a:spcBef>
              <a:buFont typeface="Arial" panose="020B0604020202020204" pitchFamily="34" charset="0"/>
            </a:pPr>
            <a:r>
              <a:rPr lang="en-US" sz="3600" dirty="0">
                <a:solidFill>
                  <a:schemeClr val="bg1"/>
                </a:solidFill>
              </a:rPr>
              <a:t>Customer Data Analysis</a:t>
            </a:r>
            <a:endParaRPr lang="en-IN" sz="3600" dirty="0">
              <a:solidFill>
                <a:schemeClr val="bg1"/>
              </a:solidFill>
            </a:endParaRPr>
          </a:p>
        </p:txBody>
      </p:sp>
      <p:sp>
        <p:nvSpPr>
          <p:cNvPr id="2" name="Rectangle 1">
            <a:extLst>
              <a:ext uri="{FF2B5EF4-FFF2-40B4-BE49-F238E27FC236}">
                <a16:creationId xmlns:a16="http://schemas.microsoft.com/office/drawing/2014/main" id="{9905BAA5-2D76-7695-7BD0-3F5352C29E1F}"/>
              </a:ext>
            </a:extLst>
          </p:cNvPr>
          <p:cNvSpPr/>
          <p:nvPr/>
        </p:nvSpPr>
        <p:spPr>
          <a:xfrm>
            <a:off x="2560601" y="2544519"/>
            <a:ext cx="6841230" cy="650240"/>
          </a:xfrm>
          <a:prstGeom prst="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i="1" dirty="0"/>
              <a:t>CAPSTONE PROJECT</a:t>
            </a:r>
            <a:endParaRPr lang="en-IN" sz="2800" i="1" dirty="0"/>
          </a:p>
        </p:txBody>
      </p:sp>
      <p:pic>
        <p:nvPicPr>
          <p:cNvPr id="4" name="Picture 3">
            <a:extLst>
              <a:ext uri="{FF2B5EF4-FFF2-40B4-BE49-F238E27FC236}">
                <a16:creationId xmlns:a16="http://schemas.microsoft.com/office/drawing/2014/main" id="{1BE2F3D8-551E-055F-4948-FD87C08A3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121" y="914098"/>
            <a:ext cx="2158190" cy="1503716"/>
          </a:xfrm>
          <a:prstGeom prst="roundRect">
            <a:avLst>
              <a:gd name="adj" fmla="val 8594"/>
            </a:avLst>
          </a:prstGeom>
          <a:solidFill>
            <a:schemeClr val="bg1"/>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7981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A9AAE-CA41-8E31-E699-6AB0AFA74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EACF3-B66B-8144-3F28-B5A70619DAB5}"/>
              </a:ext>
            </a:extLst>
          </p:cNvPr>
          <p:cNvSpPr>
            <a:spLocks noGrp="1"/>
          </p:cNvSpPr>
          <p:nvPr>
            <p:ph type="ctrTitle"/>
          </p:nvPr>
        </p:nvSpPr>
        <p:spPr>
          <a:xfrm>
            <a:off x="0" y="0"/>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a:solidFill>
                  <a:schemeClr val="bg1"/>
                </a:solidFill>
                <a:latin typeface="+mn-lt"/>
                <a:ea typeface="+mn-ea"/>
                <a:cs typeface="+mn-cs"/>
              </a:rPr>
            </a:br>
            <a:br>
              <a:rPr lang="en-US" sz="3600">
                <a:solidFill>
                  <a:schemeClr val="bg1"/>
                </a:solidFill>
                <a:latin typeface="+mn-lt"/>
                <a:ea typeface="+mn-ea"/>
                <a:cs typeface="+mn-cs"/>
              </a:rPr>
            </a:br>
            <a:br>
              <a:rPr lang="en-US" sz="3600">
                <a:solidFill>
                  <a:schemeClr val="bg1"/>
                </a:solidFill>
                <a:latin typeface="+mn-lt"/>
                <a:ea typeface="+mn-ea"/>
                <a:cs typeface="+mn-cs"/>
              </a:rPr>
            </a:br>
            <a:r>
              <a:rPr lang="en-US" sz="3600">
                <a:solidFill>
                  <a:schemeClr val="bg1"/>
                </a:solidFill>
                <a:latin typeface="+mn-lt"/>
                <a:ea typeface="+mn-ea"/>
                <a:cs typeface="+mn-cs"/>
              </a:rPr>
              <a:t>Customer Data Analysis </a:t>
            </a:r>
            <a:endParaRPr lang="en-IN" sz="3600">
              <a:solidFill>
                <a:schemeClr val="bg1"/>
              </a:solidFill>
              <a:latin typeface="+mn-lt"/>
              <a:ea typeface="+mn-ea"/>
              <a:cs typeface="+mn-cs"/>
            </a:endParaRPr>
          </a:p>
        </p:txBody>
      </p:sp>
      <p:sp>
        <p:nvSpPr>
          <p:cNvPr id="3" name="Subtitle 2">
            <a:extLst>
              <a:ext uri="{FF2B5EF4-FFF2-40B4-BE49-F238E27FC236}">
                <a16:creationId xmlns:a16="http://schemas.microsoft.com/office/drawing/2014/main" id="{77FFB639-90EE-90B4-FF0A-0CCC5E2FE52E}"/>
              </a:ext>
            </a:extLst>
          </p:cNvPr>
          <p:cNvSpPr>
            <a:spLocks noGrp="1"/>
          </p:cNvSpPr>
          <p:nvPr>
            <p:ph type="subTitle" idx="1"/>
          </p:nvPr>
        </p:nvSpPr>
        <p:spPr>
          <a:xfrm>
            <a:off x="0" y="1007918"/>
            <a:ext cx="12192000" cy="607868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p:txBody>
      </p:sp>
      <p:sp>
        <p:nvSpPr>
          <p:cNvPr id="9" name="Rectangle: Rounded Corners 8">
            <a:extLst>
              <a:ext uri="{FF2B5EF4-FFF2-40B4-BE49-F238E27FC236}">
                <a16:creationId xmlns:a16="http://schemas.microsoft.com/office/drawing/2014/main" id="{586C520D-3FA0-1B25-FB62-6D720310912E}"/>
              </a:ext>
            </a:extLst>
          </p:cNvPr>
          <p:cNvSpPr/>
          <p:nvPr/>
        </p:nvSpPr>
        <p:spPr>
          <a:xfrm>
            <a:off x="545470" y="1866900"/>
            <a:ext cx="1721796" cy="3424947"/>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600" dirty="0">
                <a:solidFill>
                  <a:schemeClr val="bg1"/>
                </a:solidFill>
              </a:rPr>
              <a:t>Clothing and </a:t>
            </a:r>
          </a:p>
          <a:p>
            <a:r>
              <a:rPr lang="en-US" sz="1600" dirty="0">
                <a:solidFill>
                  <a:schemeClr val="bg1"/>
                </a:solidFill>
              </a:rPr>
              <a:t>Cosmetics are </a:t>
            </a:r>
          </a:p>
          <a:p>
            <a:r>
              <a:rPr lang="en-US" sz="1600" dirty="0">
                <a:solidFill>
                  <a:schemeClr val="bg1"/>
                </a:solidFill>
              </a:rPr>
              <a:t>the top-performing </a:t>
            </a:r>
          </a:p>
          <a:p>
            <a:r>
              <a:rPr lang="en-US" sz="1600" dirty="0">
                <a:solidFill>
                  <a:schemeClr val="bg1"/>
                </a:solidFill>
              </a:rPr>
              <a:t>categories </a:t>
            </a:r>
          </a:p>
          <a:p>
            <a:r>
              <a:rPr lang="en-US" sz="1600" dirty="0">
                <a:solidFill>
                  <a:schemeClr val="bg1"/>
                </a:solidFill>
              </a:rPr>
              <a:t>across all age </a:t>
            </a:r>
          </a:p>
          <a:p>
            <a:r>
              <a:rPr lang="en-US" sz="1600" dirty="0">
                <a:solidFill>
                  <a:schemeClr val="bg1"/>
                </a:solidFill>
              </a:rPr>
              <a:t>groups ,</a:t>
            </a:r>
          </a:p>
          <a:p>
            <a:r>
              <a:rPr lang="en-US" sz="1600" dirty="0">
                <a:solidFill>
                  <a:schemeClr val="bg1"/>
                </a:solidFill>
              </a:rPr>
              <a:t>payment </a:t>
            </a:r>
          </a:p>
          <a:p>
            <a:r>
              <a:rPr lang="en-US" sz="1600" dirty="0">
                <a:solidFill>
                  <a:schemeClr val="bg1"/>
                </a:solidFill>
              </a:rPr>
              <a:t>Methods and gender.</a:t>
            </a:r>
            <a:endParaRPr lang="en-IN" sz="1600" dirty="0">
              <a:solidFill>
                <a:schemeClr val="bg1"/>
              </a:solidFill>
            </a:endParaRPr>
          </a:p>
        </p:txBody>
      </p:sp>
      <p:sp>
        <p:nvSpPr>
          <p:cNvPr id="16" name="Rectangle: Rounded Corners 15">
            <a:extLst>
              <a:ext uri="{FF2B5EF4-FFF2-40B4-BE49-F238E27FC236}">
                <a16:creationId xmlns:a16="http://schemas.microsoft.com/office/drawing/2014/main" id="{3E9ACB9C-DA6A-F95B-0472-25DED9C5D6B5}"/>
              </a:ext>
            </a:extLst>
          </p:cNvPr>
          <p:cNvSpPr/>
          <p:nvPr/>
        </p:nvSpPr>
        <p:spPr>
          <a:xfrm>
            <a:off x="2724963" y="1240421"/>
            <a:ext cx="6669700" cy="737473"/>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dirty="0">
                <a:solidFill>
                  <a:schemeClr val="bg1"/>
                </a:solidFill>
              </a:rPr>
              <a:t>4.Distribution of purchase categories relative to other columns?</a:t>
            </a:r>
          </a:p>
          <a:p>
            <a:pPr lvl="0"/>
            <a:endParaRPr lang="en-IN" dirty="0">
              <a:solidFill>
                <a:schemeClr val="bg1"/>
              </a:solidFill>
            </a:endParaRPr>
          </a:p>
        </p:txBody>
      </p:sp>
      <p:graphicFrame>
        <p:nvGraphicFramePr>
          <p:cNvPr id="17" name="Chart 16">
            <a:extLst>
              <a:ext uri="{FF2B5EF4-FFF2-40B4-BE49-F238E27FC236}">
                <a16:creationId xmlns:a16="http://schemas.microsoft.com/office/drawing/2014/main" id="{B911E3F1-0998-5DC8-FDE2-4D1C09C61347}"/>
              </a:ext>
            </a:extLst>
          </p:cNvPr>
          <p:cNvGraphicFramePr>
            <a:graphicFrameLocks/>
          </p:cNvGraphicFramePr>
          <p:nvPr>
            <p:extLst>
              <p:ext uri="{D42A27DB-BD31-4B8C-83A1-F6EECF244321}">
                <p14:modId xmlns:p14="http://schemas.microsoft.com/office/powerpoint/2010/main" val="1449399084"/>
              </p:ext>
            </p:extLst>
          </p:nvPr>
        </p:nvGraphicFramePr>
        <p:xfrm>
          <a:off x="2812736" y="2286000"/>
          <a:ext cx="5263593" cy="4686160"/>
        </p:xfrm>
        <a:graphic>
          <a:graphicData uri="http://schemas.openxmlformats.org/drawingml/2006/chart">
            <c:chart xmlns:c="http://schemas.openxmlformats.org/drawingml/2006/chart" xmlns:r="http://schemas.openxmlformats.org/officeDocument/2006/relationships" r:id="rId2"/>
          </a:graphicData>
        </a:graphic>
      </p:graphicFrame>
      <p:pic>
        <p:nvPicPr>
          <p:cNvPr id="19" name="Picture 18">
            <a:extLst>
              <a:ext uri="{FF2B5EF4-FFF2-40B4-BE49-F238E27FC236}">
                <a16:creationId xmlns:a16="http://schemas.microsoft.com/office/drawing/2014/main" id="{81B91E02-4936-546B-760B-B293E60A5DF6}"/>
              </a:ext>
            </a:extLst>
          </p:cNvPr>
          <p:cNvPicPr>
            <a:picLocks noChangeAspect="1"/>
          </p:cNvPicPr>
          <p:nvPr/>
        </p:nvPicPr>
        <p:blipFill>
          <a:blip r:embed="rId3"/>
          <a:stretch>
            <a:fillRect/>
          </a:stretch>
        </p:blipFill>
        <p:spPr>
          <a:xfrm>
            <a:off x="9187067" y="2956049"/>
            <a:ext cx="2629267" cy="2631767"/>
          </a:xfrm>
          <a:prstGeom prst="rect">
            <a:avLst/>
          </a:prstGeom>
        </p:spPr>
      </p:pic>
    </p:spTree>
    <p:extLst>
      <p:ext uri="{BB962C8B-B14F-4D97-AF65-F5344CB8AC3E}">
        <p14:creationId xmlns:p14="http://schemas.microsoft.com/office/powerpoint/2010/main" val="306863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312EC-75D5-38D8-85BC-34D21EE72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72136-BBD6-F0E6-FFC6-2E6F130FA334}"/>
              </a:ext>
            </a:extLst>
          </p:cNvPr>
          <p:cNvSpPr>
            <a:spLocks noGrp="1"/>
          </p:cNvSpPr>
          <p:nvPr>
            <p:ph type="ctrTitle"/>
          </p:nvPr>
        </p:nvSpPr>
        <p:spPr>
          <a:xfrm>
            <a:off x="0" y="0"/>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4F5D85AB-AB10-3B40-7348-1D4FA4ABD4C8}"/>
              </a:ext>
            </a:extLst>
          </p:cNvPr>
          <p:cNvSpPr>
            <a:spLocks noGrp="1"/>
          </p:cNvSpPr>
          <p:nvPr>
            <p:ph type="subTitle" idx="1"/>
          </p:nvPr>
        </p:nvSpPr>
        <p:spPr>
          <a:xfrm>
            <a:off x="0" y="1007918"/>
            <a:ext cx="12192000" cy="585008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p:txBody>
      </p:sp>
      <p:sp>
        <p:nvSpPr>
          <p:cNvPr id="8" name="Rectangle: Rounded Corners 7">
            <a:extLst>
              <a:ext uri="{FF2B5EF4-FFF2-40B4-BE49-F238E27FC236}">
                <a16:creationId xmlns:a16="http://schemas.microsoft.com/office/drawing/2014/main" id="{05D3A2C1-D776-DC04-720A-4FE60C6CCC9A}"/>
              </a:ext>
            </a:extLst>
          </p:cNvPr>
          <p:cNvSpPr/>
          <p:nvPr/>
        </p:nvSpPr>
        <p:spPr>
          <a:xfrm>
            <a:off x="2785066" y="1251379"/>
            <a:ext cx="5717978" cy="737473"/>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dirty="0">
                <a:solidFill>
                  <a:schemeClr val="bg1"/>
                </a:solidFill>
              </a:rPr>
              <a:t>5.How is the shopping distribution according to age?</a:t>
            </a:r>
          </a:p>
          <a:p>
            <a:pPr lvl="0"/>
            <a:endParaRPr lang="en-IN" dirty="0">
              <a:solidFill>
                <a:schemeClr val="bg1"/>
              </a:solidFill>
            </a:endParaRPr>
          </a:p>
        </p:txBody>
      </p:sp>
      <p:sp>
        <p:nvSpPr>
          <p:cNvPr id="10" name="Rectangle: Rounded Corners 9">
            <a:extLst>
              <a:ext uri="{FF2B5EF4-FFF2-40B4-BE49-F238E27FC236}">
                <a16:creationId xmlns:a16="http://schemas.microsoft.com/office/drawing/2014/main" id="{F8BEEC0E-80C9-8FBF-FA4A-FBA247A5AE51}"/>
              </a:ext>
            </a:extLst>
          </p:cNvPr>
          <p:cNvSpPr/>
          <p:nvPr/>
        </p:nvSpPr>
        <p:spPr>
          <a:xfrm>
            <a:off x="331132" y="2015836"/>
            <a:ext cx="2015622" cy="2602817"/>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600" dirty="0">
                <a:solidFill>
                  <a:schemeClr val="bg1"/>
                </a:solidFill>
              </a:rPr>
              <a:t>46–60 age group </a:t>
            </a:r>
          </a:p>
          <a:p>
            <a:r>
              <a:rPr lang="en-US" sz="1600" dirty="0">
                <a:solidFill>
                  <a:schemeClr val="bg1"/>
                </a:solidFill>
              </a:rPr>
              <a:t>has  the highest number of </a:t>
            </a:r>
          </a:p>
          <a:p>
            <a:r>
              <a:rPr lang="en-US" sz="1600" dirty="0">
                <a:solidFill>
                  <a:schemeClr val="bg1"/>
                </a:solidFill>
              </a:rPr>
              <a:t>customers, </a:t>
            </a:r>
          </a:p>
          <a:p>
            <a:r>
              <a:rPr lang="en-US" sz="1600" dirty="0">
                <a:solidFill>
                  <a:schemeClr val="bg1"/>
                </a:solidFill>
              </a:rPr>
              <a:t>indicating </a:t>
            </a:r>
          </a:p>
          <a:p>
            <a:r>
              <a:rPr lang="en-US" sz="1600" dirty="0">
                <a:solidFill>
                  <a:schemeClr val="bg1"/>
                </a:solidFill>
              </a:rPr>
              <a:t>maximum </a:t>
            </a:r>
          </a:p>
          <a:p>
            <a:r>
              <a:rPr lang="en-US" sz="1600" dirty="0">
                <a:solidFill>
                  <a:schemeClr val="bg1"/>
                </a:solidFill>
              </a:rPr>
              <a:t>shopping </a:t>
            </a:r>
          </a:p>
          <a:p>
            <a:r>
              <a:rPr lang="en-US" sz="1600" dirty="0">
                <a:solidFill>
                  <a:schemeClr val="bg1"/>
                </a:solidFill>
              </a:rPr>
              <a:t>participation.</a:t>
            </a:r>
            <a:endParaRPr lang="en-IN" sz="1600" dirty="0">
              <a:solidFill>
                <a:schemeClr val="bg1"/>
              </a:solidFill>
            </a:endParaRPr>
          </a:p>
        </p:txBody>
      </p:sp>
      <p:pic>
        <p:nvPicPr>
          <p:cNvPr id="14" name="Picture 13">
            <a:extLst>
              <a:ext uri="{FF2B5EF4-FFF2-40B4-BE49-F238E27FC236}">
                <a16:creationId xmlns:a16="http://schemas.microsoft.com/office/drawing/2014/main" id="{8CCCF2C6-D028-E945-D08E-20C3420B4439}"/>
              </a:ext>
            </a:extLst>
          </p:cNvPr>
          <p:cNvPicPr>
            <a:picLocks noChangeAspect="1"/>
          </p:cNvPicPr>
          <p:nvPr/>
        </p:nvPicPr>
        <p:blipFill>
          <a:blip r:embed="rId2"/>
          <a:stretch>
            <a:fillRect/>
          </a:stretch>
        </p:blipFill>
        <p:spPr>
          <a:xfrm>
            <a:off x="8600361" y="2399434"/>
            <a:ext cx="2753109" cy="2489807"/>
          </a:xfrm>
          <a:prstGeom prst="rect">
            <a:avLst/>
          </a:prstGeom>
        </p:spPr>
      </p:pic>
      <p:graphicFrame>
        <p:nvGraphicFramePr>
          <p:cNvPr id="15" name="Chart 14">
            <a:extLst>
              <a:ext uri="{FF2B5EF4-FFF2-40B4-BE49-F238E27FC236}">
                <a16:creationId xmlns:a16="http://schemas.microsoft.com/office/drawing/2014/main" id="{DFA390F4-6E18-7A8F-10FF-0E782A7C0B7B}"/>
              </a:ext>
            </a:extLst>
          </p:cNvPr>
          <p:cNvGraphicFramePr>
            <a:graphicFrameLocks/>
          </p:cNvGraphicFramePr>
          <p:nvPr>
            <p:extLst>
              <p:ext uri="{D42A27DB-BD31-4B8C-83A1-F6EECF244321}">
                <p14:modId xmlns:p14="http://schemas.microsoft.com/office/powerpoint/2010/main" val="296314908"/>
              </p:ext>
            </p:extLst>
          </p:nvPr>
        </p:nvGraphicFramePr>
        <p:xfrm>
          <a:off x="2677886" y="2381249"/>
          <a:ext cx="5430416" cy="43016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276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3631B-A280-1F6D-A414-3D98790272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CC5C1-FBBB-A3EA-3BE0-B3E705DCB70C}"/>
              </a:ext>
            </a:extLst>
          </p:cNvPr>
          <p:cNvSpPr>
            <a:spLocks noGrp="1"/>
          </p:cNvSpPr>
          <p:nvPr>
            <p:ph type="ctrTitle"/>
          </p:nvPr>
        </p:nvSpPr>
        <p:spPr>
          <a:xfrm>
            <a:off x="0" y="0"/>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a:solidFill>
                  <a:schemeClr val="bg1"/>
                </a:solidFill>
                <a:latin typeface="+mn-lt"/>
                <a:ea typeface="+mn-ea"/>
                <a:cs typeface="+mn-cs"/>
              </a:rPr>
            </a:br>
            <a:br>
              <a:rPr lang="en-US" sz="3600">
                <a:solidFill>
                  <a:schemeClr val="bg1"/>
                </a:solidFill>
                <a:latin typeface="+mn-lt"/>
                <a:ea typeface="+mn-ea"/>
                <a:cs typeface="+mn-cs"/>
              </a:rPr>
            </a:br>
            <a:br>
              <a:rPr lang="en-US" sz="3600">
                <a:solidFill>
                  <a:schemeClr val="bg1"/>
                </a:solidFill>
                <a:latin typeface="+mn-lt"/>
                <a:ea typeface="+mn-ea"/>
                <a:cs typeface="+mn-cs"/>
              </a:rPr>
            </a:br>
            <a:r>
              <a:rPr lang="en-US" sz="3600">
                <a:solidFill>
                  <a:schemeClr val="bg1"/>
                </a:solidFill>
                <a:latin typeface="+mn-lt"/>
                <a:ea typeface="+mn-ea"/>
                <a:cs typeface="+mn-cs"/>
              </a:rPr>
              <a:t>Customer Data Analysis </a:t>
            </a:r>
            <a:endParaRPr lang="en-IN" sz="3600">
              <a:solidFill>
                <a:schemeClr val="bg1"/>
              </a:solidFill>
              <a:latin typeface="+mn-lt"/>
              <a:ea typeface="+mn-ea"/>
              <a:cs typeface="+mn-cs"/>
            </a:endParaRPr>
          </a:p>
        </p:txBody>
      </p:sp>
      <p:sp>
        <p:nvSpPr>
          <p:cNvPr id="3" name="Subtitle 2">
            <a:extLst>
              <a:ext uri="{FF2B5EF4-FFF2-40B4-BE49-F238E27FC236}">
                <a16:creationId xmlns:a16="http://schemas.microsoft.com/office/drawing/2014/main" id="{B215D9AF-DFD2-444F-D691-F2020DA5EEA8}"/>
              </a:ext>
            </a:extLst>
          </p:cNvPr>
          <p:cNvSpPr>
            <a:spLocks noGrp="1"/>
          </p:cNvSpPr>
          <p:nvPr>
            <p:ph type="subTitle" idx="1"/>
          </p:nvPr>
        </p:nvSpPr>
        <p:spPr>
          <a:xfrm>
            <a:off x="0" y="1007918"/>
            <a:ext cx="12192000" cy="607868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p:txBody>
      </p:sp>
      <p:sp>
        <p:nvSpPr>
          <p:cNvPr id="7" name="Rectangle: Rounded Corners 6">
            <a:extLst>
              <a:ext uri="{FF2B5EF4-FFF2-40B4-BE49-F238E27FC236}">
                <a16:creationId xmlns:a16="http://schemas.microsoft.com/office/drawing/2014/main" id="{5FAD7580-B76F-25D5-AFDD-64F37FEF9EF9}"/>
              </a:ext>
            </a:extLst>
          </p:cNvPr>
          <p:cNvSpPr/>
          <p:nvPr/>
        </p:nvSpPr>
        <p:spPr>
          <a:xfrm>
            <a:off x="3706716" y="1137080"/>
            <a:ext cx="4778568" cy="737473"/>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lvl="0"/>
            <a:r>
              <a:rPr lang="en-IN" dirty="0">
                <a:solidFill>
                  <a:schemeClr val="bg1"/>
                </a:solidFill>
              </a:rPr>
              <a:t>6.Which age cat did we sell more products to?</a:t>
            </a:r>
          </a:p>
        </p:txBody>
      </p:sp>
      <p:sp>
        <p:nvSpPr>
          <p:cNvPr id="9" name="Rectangle: Rounded Corners 8">
            <a:extLst>
              <a:ext uri="{FF2B5EF4-FFF2-40B4-BE49-F238E27FC236}">
                <a16:creationId xmlns:a16="http://schemas.microsoft.com/office/drawing/2014/main" id="{AEFB8480-F165-64A4-1983-1D2561721168}"/>
              </a:ext>
            </a:extLst>
          </p:cNvPr>
          <p:cNvSpPr/>
          <p:nvPr/>
        </p:nvSpPr>
        <p:spPr>
          <a:xfrm>
            <a:off x="712132" y="2359826"/>
            <a:ext cx="2015622" cy="2602817"/>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1" dirty="0">
                <a:solidFill>
                  <a:schemeClr val="bg1"/>
                </a:solidFill>
              </a:rPr>
              <a:t>One age group category purchases the most items, highlighting strong buying intensity.</a:t>
            </a:r>
            <a:endParaRPr lang="en-IN" sz="1600" b="1" i="1" dirty="0">
              <a:solidFill>
                <a:schemeClr val="bg1"/>
              </a:solidFill>
            </a:endParaRPr>
          </a:p>
        </p:txBody>
      </p:sp>
      <p:graphicFrame>
        <p:nvGraphicFramePr>
          <p:cNvPr id="10" name="Chart 9">
            <a:extLst>
              <a:ext uri="{FF2B5EF4-FFF2-40B4-BE49-F238E27FC236}">
                <a16:creationId xmlns:a16="http://schemas.microsoft.com/office/drawing/2014/main" id="{991DCD5D-7FCC-3C86-EABB-3EC8F2FA96BD}"/>
              </a:ext>
            </a:extLst>
          </p:cNvPr>
          <p:cNvGraphicFramePr>
            <a:graphicFrameLocks/>
          </p:cNvGraphicFramePr>
          <p:nvPr>
            <p:extLst>
              <p:ext uri="{D42A27DB-BD31-4B8C-83A1-F6EECF244321}">
                <p14:modId xmlns:p14="http://schemas.microsoft.com/office/powerpoint/2010/main" val="3133394595"/>
              </p:ext>
            </p:extLst>
          </p:nvPr>
        </p:nvGraphicFramePr>
        <p:xfrm>
          <a:off x="3439886" y="3261507"/>
          <a:ext cx="5153608" cy="3750906"/>
        </p:xfrm>
        <a:graphic>
          <a:graphicData uri="http://schemas.openxmlformats.org/drawingml/2006/chart">
            <c:chart xmlns:c="http://schemas.openxmlformats.org/drawingml/2006/chart" xmlns:r="http://schemas.openxmlformats.org/officeDocument/2006/relationships" r:id="rId2"/>
          </a:graphicData>
        </a:graphic>
      </p:graphicFrame>
      <p:pic>
        <p:nvPicPr>
          <p:cNvPr id="13" name="Picture 12">
            <a:extLst>
              <a:ext uri="{FF2B5EF4-FFF2-40B4-BE49-F238E27FC236}">
                <a16:creationId xmlns:a16="http://schemas.microsoft.com/office/drawing/2014/main" id="{78A5359A-6F86-D83A-5E4D-BCE5732A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3824" y="2941995"/>
            <a:ext cx="2657846" cy="2020647"/>
          </a:xfrm>
          <a:prstGeom prst="rect">
            <a:avLst/>
          </a:prstGeom>
        </p:spPr>
      </p:pic>
    </p:spTree>
    <p:extLst>
      <p:ext uri="{BB962C8B-B14F-4D97-AF65-F5344CB8AC3E}">
        <p14:creationId xmlns:p14="http://schemas.microsoft.com/office/powerpoint/2010/main" val="1236692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DDBFD-48D5-6FBA-B8B8-49F4AE78B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ACFD0-97E8-E89F-CD60-AF5460F53CFB}"/>
              </a:ext>
            </a:extLst>
          </p:cNvPr>
          <p:cNvSpPr>
            <a:spLocks noGrp="1"/>
          </p:cNvSpPr>
          <p:nvPr>
            <p:ph type="ctrTitle"/>
          </p:nvPr>
        </p:nvSpPr>
        <p:spPr>
          <a:xfrm>
            <a:off x="0" y="-6209"/>
            <a:ext cx="12192000" cy="1013915"/>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90C447FA-A2B0-9493-CA3C-D2B7EBB593AE}"/>
              </a:ext>
            </a:extLst>
          </p:cNvPr>
          <p:cNvSpPr>
            <a:spLocks noGrp="1"/>
          </p:cNvSpPr>
          <p:nvPr>
            <p:ph type="subTitle" idx="1"/>
          </p:nvPr>
        </p:nvSpPr>
        <p:spPr>
          <a:xfrm>
            <a:off x="0" y="1007706"/>
            <a:ext cx="12192000" cy="6796345"/>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p:txBody>
      </p:sp>
      <p:sp>
        <p:nvSpPr>
          <p:cNvPr id="7" name="Rectangle: Rounded Corners 6">
            <a:extLst>
              <a:ext uri="{FF2B5EF4-FFF2-40B4-BE49-F238E27FC236}">
                <a16:creationId xmlns:a16="http://schemas.microsoft.com/office/drawing/2014/main" id="{71953FFD-D626-C461-65A3-454B33EA58C8}"/>
              </a:ext>
            </a:extLst>
          </p:cNvPr>
          <p:cNvSpPr/>
          <p:nvPr/>
        </p:nvSpPr>
        <p:spPr>
          <a:xfrm>
            <a:off x="3482948" y="1213086"/>
            <a:ext cx="4778568" cy="737473"/>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dirty="0">
                <a:solidFill>
                  <a:schemeClr val="bg1"/>
                </a:solidFill>
              </a:rPr>
              <a:t>7.Which age cat generated more revenue?</a:t>
            </a:r>
          </a:p>
          <a:p>
            <a:pPr lvl="0"/>
            <a:endParaRPr lang="en-IN" dirty="0">
              <a:solidFill>
                <a:schemeClr val="bg1"/>
              </a:solidFill>
            </a:endParaRPr>
          </a:p>
        </p:txBody>
      </p:sp>
      <p:sp>
        <p:nvSpPr>
          <p:cNvPr id="8" name="Rectangle: Rounded Corners 7">
            <a:extLst>
              <a:ext uri="{FF2B5EF4-FFF2-40B4-BE49-F238E27FC236}">
                <a16:creationId xmlns:a16="http://schemas.microsoft.com/office/drawing/2014/main" id="{C1AE8542-747C-250E-1EC3-C3CE5B7D6582}"/>
              </a:ext>
            </a:extLst>
          </p:cNvPr>
          <p:cNvSpPr/>
          <p:nvPr/>
        </p:nvSpPr>
        <p:spPr>
          <a:xfrm>
            <a:off x="474007" y="2436027"/>
            <a:ext cx="1669118" cy="2440774"/>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sz="1600" dirty="0">
                <a:solidFill>
                  <a:schemeClr val="bg1"/>
                </a:solidFill>
              </a:rPr>
              <a:t>Revenue contribution is highest from the 46–60 age group, making them the most profitable segment.</a:t>
            </a:r>
          </a:p>
        </p:txBody>
      </p:sp>
      <p:graphicFrame>
        <p:nvGraphicFramePr>
          <p:cNvPr id="10" name="Chart 9">
            <a:extLst>
              <a:ext uri="{FF2B5EF4-FFF2-40B4-BE49-F238E27FC236}">
                <a16:creationId xmlns:a16="http://schemas.microsoft.com/office/drawing/2014/main" id="{754D68F7-41A3-3AFA-A69D-0BD4067A543F}"/>
              </a:ext>
            </a:extLst>
          </p:cNvPr>
          <p:cNvGraphicFramePr>
            <a:graphicFrameLocks/>
          </p:cNvGraphicFramePr>
          <p:nvPr>
            <p:extLst>
              <p:ext uri="{D42A27DB-BD31-4B8C-83A1-F6EECF244321}">
                <p14:modId xmlns:p14="http://schemas.microsoft.com/office/powerpoint/2010/main" val="3520213916"/>
              </p:ext>
            </p:extLst>
          </p:nvPr>
        </p:nvGraphicFramePr>
        <p:xfrm>
          <a:off x="3042848" y="2893414"/>
          <a:ext cx="5379396" cy="4748357"/>
        </p:xfrm>
        <a:graphic>
          <a:graphicData uri="http://schemas.openxmlformats.org/drawingml/2006/chart">
            <c:chart xmlns:c="http://schemas.openxmlformats.org/drawingml/2006/chart" xmlns:r="http://schemas.openxmlformats.org/officeDocument/2006/relationships" r:id="rId2"/>
          </a:graphicData>
        </a:graphic>
      </p:graphicFrame>
      <p:pic>
        <p:nvPicPr>
          <p:cNvPr id="13" name="Picture 12">
            <a:extLst>
              <a:ext uri="{FF2B5EF4-FFF2-40B4-BE49-F238E27FC236}">
                <a16:creationId xmlns:a16="http://schemas.microsoft.com/office/drawing/2014/main" id="{EB3F9419-4EAB-3C51-FA15-F08EFD5C4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031" y="2893414"/>
            <a:ext cx="2925155" cy="2440774"/>
          </a:xfrm>
          <a:prstGeom prst="rect">
            <a:avLst/>
          </a:prstGeom>
        </p:spPr>
      </p:pic>
    </p:spTree>
    <p:extLst>
      <p:ext uri="{BB962C8B-B14F-4D97-AF65-F5344CB8AC3E}">
        <p14:creationId xmlns:p14="http://schemas.microsoft.com/office/powerpoint/2010/main" val="1278607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A3637-728E-34D9-60AD-229FE7AD2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D5042-BCAB-D1F7-C6D4-9B9F5BACA536}"/>
              </a:ext>
            </a:extLst>
          </p:cNvPr>
          <p:cNvSpPr>
            <a:spLocks noGrp="1"/>
          </p:cNvSpPr>
          <p:nvPr>
            <p:ph type="ctrTitle"/>
          </p:nvPr>
        </p:nvSpPr>
        <p:spPr>
          <a:xfrm>
            <a:off x="0" y="0"/>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8A73C280-FE0B-B3E3-BBD5-55C91AEBB165}"/>
              </a:ext>
            </a:extLst>
          </p:cNvPr>
          <p:cNvSpPr>
            <a:spLocks noGrp="1"/>
          </p:cNvSpPr>
          <p:nvPr>
            <p:ph type="subTitle" idx="1"/>
          </p:nvPr>
        </p:nvSpPr>
        <p:spPr>
          <a:xfrm>
            <a:off x="0" y="1007918"/>
            <a:ext cx="12192000" cy="5850081"/>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a:p>
            <a:r>
              <a:rPr lang="en-US" sz="3600" dirty="0">
                <a:solidFill>
                  <a:schemeClr val="bg1"/>
                </a:solidFill>
              </a:rPr>
              <a:t>                             </a:t>
            </a:r>
          </a:p>
        </p:txBody>
      </p:sp>
      <p:graphicFrame>
        <p:nvGraphicFramePr>
          <p:cNvPr id="4" name="Chart 3">
            <a:extLst>
              <a:ext uri="{FF2B5EF4-FFF2-40B4-BE49-F238E27FC236}">
                <a16:creationId xmlns:a16="http://schemas.microsoft.com/office/drawing/2014/main" id="{B37C504E-6099-D292-30A1-9CF6287EA3B9}"/>
              </a:ext>
            </a:extLst>
          </p:cNvPr>
          <p:cNvGraphicFramePr>
            <a:graphicFrameLocks/>
          </p:cNvGraphicFramePr>
          <p:nvPr>
            <p:extLst>
              <p:ext uri="{D42A27DB-BD31-4B8C-83A1-F6EECF244321}">
                <p14:modId xmlns:p14="http://schemas.microsoft.com/office/powerpoint/2010/main" val="3069202141"/>
              </p:ext>
            </p:extLst>
          </p:nvPr>
        </p:nvGraphicFramePr>
        <p:xfrm>
          <a:off x="2444619" y="2222707"/>
          <a:ext cx="6568432" cy="4385031"/>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Rounded Corners 8">
            <a:extLst>
              <a:ext uri="{FF2B5EF4-FFF2-40B4-BE49-F238E27FC236}">
                <a16:creationId xmlns:a16="http://schemas.microsoft.com/office/drawing/2014/main" id="{D7BB1EB1-0B26-5CF7-777A-08E15D53F3A3}"/>
              </a:ext>
            </a:extLst>
          </p:cNvPr>
          <p:cNvSpPr/>
          <p:nvPr/>
        </p:nvSpPr>
        <p:spPr>
          <a:xfrm>
            <a:off x="3706716" y="1234973"/>
            <a:ext cx="4778568" cy="737473"/>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lvl="0"/>
            <a:r>
              <a:rPr lang="en-IN" dirty="0">
                <a:solidFill>
                  <a:schemeClr val="bg1"/>
                </a:solidFill>
              </a:rPr>
              <a:t>8.Distribution of purchase categories relative to other columns?</a:t>
            </a:r>
          </a:p>
        </p:txBody>
      </p:sp>
      <p:sp>
        <p:nvSpPr>
          <p:cNvPr id="10" name="Rectangle: Rounded Corners 9">
            <a:extLst>
              <a:ext uri="{FF2B5EF4-FFF2-40B4-BE49-F238E27FC236}">
                <a16:creationId xmlns:a16="http://schemas.microsoft.com/office/drawing/2014/main" id="{07F3139F-54B7-1C25-48FD-4884F562CE82}"/>
              </a:ext>
            </a:extLst>
          </p:cNvPr>
          <p:cNvSpPr/>
          <p:nvPr/>
        </p:nvSpPr>
        <p:spPr>
          <a:xfrm>
            <a:off x="268999" y="1790528"/>
            <a:ext cx="1906622" cy="2737679"/>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600" dirty="0">
                <a:solidFill>
                  <a:schemeClr val="bg1"/>
                </a:solidFill>
              </a:rPr>
              <a:t>The 46-60 age group is </a:t>
            </a:r>
          </a:p>
          <a:p>
            <a:r>
              <a:rPr lang="en-US" sz="1600" dirty="0">
                <a:solidFill>
                  <a:schemeClr val="bg1"/>
                </a:solidFill>
              </a:rPr>
              <a:t>the most </a:t>
            </a:r>
          </a:p>
          <a:p>
            <a:r>
              <a:rPr lang="en-US" sz="1600" dirty="0">
                <a:solidFill>
                  <a:schemeClr val="bg1"/>
                </a:solidFill>
              </a:rPr>
              <a:t>profitable, </a:t>
            </a:r>
          </a:p>
          <a:p>
            <a:r>
              <a:rPr lang="en-US" sz="1600" dirty="0">
                <a:solidFill>
                  <a:schemeClr val="bg1"/>
                </a:solidFill>
              </a:rPr>
              <a:t>generating the </a:t>
            </a:r>
          </a:p>
          <a:p>
            <a:r>
              <a:rPr lang="en-US" sz="1600" dirty="0">
                <a:solidFill>
                  <a:schemeClr val="bg1"/>
                </a:solidFill>
              </a:rPr>
              <a:t>highest revenue </a:t>
            </a:r>
          </a:p>
          <a:p>
            <a:r>
              <a:rPr lang="en-US" sz="1600" dirty="0">
                <a:solidFill>
                  <a:schemeClr val="bg1"/>
                </a:solidFill>
              </a:rPr>
              <a:t>and quantity </a:t>
            </a:r>
          </a:p>
          <a:p>
            <a:r>
              <a:rPr lang="en-US" sz="1600" dirty="0">
                <a:solidFill>
                  <a:schemeClr val="bg1"/>
                </a:solidFill>
              </a:rPr>
              <a:t>sold, especially </a:t>
            </a:r>
          </a:p>
          <a:p>
            <a:r>
              <a:rPr lang="en-US" sz="1600" dirty="0">
                <a:solidFill>
                  <a:schemeClr val="bg1"/>
                </a:solidFill>
              </a:rPr>
              <a:t>in Clothing and </a:t>
            </a:r>
          </a:p>
          <a:p>
            <a:r>
              <a:rPr lang="en-US" sz="1600" dirty="0">
                <a:solidFill>
                  <a:schemeClr val="bg1"/>
                </a:solidFill>
              </a:rPr>
              <a:t>Cosmetics.</a:t>
            </a:r>
            <a:endParaRPr lang="en-IN" sz="1600" dirty="0">
              <a:solidFill>
                <a:schemeClr val="bg1"/>
              </a:solidFill>
            </a:endParaRPr>
          </a:p>
        </p:txBody>
      </p:sp>
      <p:pic>
        <p:nvPicPr>
          <p:cNvPr id="14" name="Picture 13">
            <a:extLst>
              <a:ext uri="{FF2B5EF4-FFF2-40B4-BE49-F238E27FC236}">
                <a16:creationId xmlns:a16="http://schemas.microsoft.com/office/drawing/2014/main" id="{FD03C2CC-37E7-7B9C-FD76-F1BC1B4B5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5319" y="2362239"/>
            <a:ext cx="2974413" cy="4059554"/>
          </a:xfrm>
          <a:prstGeom prst="rect">
            <a:avLst/>
          </a:prstGeom>
        </p:spPr>
      </p:pic>
    </p:spTree>
    <p:extLst>
      <p:ext uri="{BB962C8B-B14F-4D97-AF65-F5344CB8AC3E}">
        <p14:creationId xmlns:p14="http://schemas.microsoft.com/office/powerpoint/2010/main" val="420308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94B0-963E-7AFF-E591-957574225F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9DDB3-1AFE-BCC1-99EC-EA4A95832EA0}"/>
              </a:ext>
            </a:extLst>
          </p:cNvPr>
          <p:cNvSpPr>
            <a:spLocks noGrp="1"/>
          </p:cNvSpPr>
          <p:nvPr>
            <p:ph type="ctrTitle"/>
          </p:nvPr>
        </p:nvSpPr>
        <p:spPr>
          <a:xfrm>
            <a:off x="-1" y="42041"/>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F50D90EF-B7A4-FD25-7ECC-C5A41831268C}"/>
              </a:ext>
            </a:extLst>
          </p:cNvPr>
          <p:cNvSpPr>
            <a:spLocks noGrp="1"/>
          </p:cNvSpPr>
          <p:nvPr>
            <p:ph type="subTitle" idx="1"/>
          </p:nvPr>
        </p:nvSpPr>
        <p:spPr>
          <a:xfrm>
            <a:off x="-2" y="1049959"/>
            <a:ext cx="12192002" cy="5808040"/>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a:p>
            <a:r>
              <a:rPr lang="en-US" sz="3600" dirty="0">
                <a:solidFill>
                  <a:schemeClr val="bg1"/>
                </a:solidFill>
              </a:rPr>
              <a:t>                             </a:t>
            </a:r>
          </a:p>
        </p:txBody>
      </p:sp>
      <p:sp>
        <p:nvSpPr>
          <p:cNvPr id="8" name="Rectangle: Rounded Corners 7">
            <a:extLst>
              <a:ext uri="{FF2B5EF4-FFF2-40B4-BE49-F238E27FC236}">
                <a16:creationId xmlns:a16="http://schemas.microsoft.com/office/drawing/2014/main" id="{801BE00B-3616-C4C8-5BD0-6E6B50062B0B}"/>
              </a:ext>
            </a:extLst>
          </p:cNvPr>
          <p:cNvSpPr/>
          <p:nvPr/>
        </p:nvSpPr>
        <p:spPr>
          <a:xfrm>
            <a:off x="2797626" y="1194425"/>
            <a:ext cx="6596743" cy="737473"/>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lvl="0"/>
            <a:r>
              <a:rPr lang="en-IN" dirty="0">
                <a:solidFill>
                  <a:schemeClr val="bg1"/>
                </a:solidFill>
              </a:rPr>
              <a:t>9.Does the payment method have a relation with other columns?</a:t>
            </a:r>
          </a:p>
        </p:txBody>
      </p:sp>
      <p:sp>
        <p:nvSpPr>
          <p:cNvPr id="9" name="Rectangle: Rounded Corners 8">
            <a:extLst>
              <a:ext uri="{FF2B5EF4-FFF2-40B4-BE49-F238E27FC236}">
                <a16:creationId xmlns:a16="http://schemas.microsoft.com/office/drawing/2014/main" id="{171D5ED6-8C45-A862-6BF9-5D1CCD302625}"/>
              </a:ext>
            </a:extLst>
          </p:cNvPr>
          <p:cNvSpPr/>
          <p:nvPr/>
        </p:nvSpPr>
        <p:spPr>
          <a:xfrm>
            <a:off x="223124" y="1662213"/>
            <a:ext cx="1906622" cy="4378663"/>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400" dirty="0">
                <a:solidFill>
                  <a:schemeClr val="bg1"/>
                </a:solidFill>
              </a:rPr>
              <a:t>Female </a:t>
            </a:r>
          </a:p>
          <a:p>
            <a:r>
              <a:rPr lang="en-US" sz="1400" dirty="0">
                <a:solidFill>
                  <a:schemeClr val="bg1"/>
                </a:solidFill>
              </a:rPr>
              <a:t>customers lead</a:t>
            </a:r>
          </a:p>
          <a:p>
            <a:r>
              <a:rPr lang="en-US" sz="1400" dirty="0">
                <a:solidFill>
                  <a:schemeClr val="bg1"/>
                </a:solidFill>
              </a:rPr>
              <a:t> transactions </a:t>
            </a:r>
          </a:p>
          <a:p>
            <a:r>
              <a:rPr lang="en-US" sz="1400" dirty="0">
                <a:solidFill>
                  <a:schemeClr val="bg1"/>
                </a:solidFill>
              </a:rPr>
              <a:t>across all </a:t>
            </a:r>
          </a:p>
          <a:p>
            <a:r>
              <a:rPr lang="en-US" sz="1400" dirty="0">
                <a:solidFill>
                  <a:schemeClr val="bg1"/>
                </a:solidFill>
              </a:rPr>
              <a:t>payment </a:t>
            </a:r>
          </a:p>
          <a:p>
            <a:r>
              <a:rPr lang="en-US" sz="1400" dirty="0">
                <a:solidFill>
                  <a:schemeClr val="bg1"/>
                </a:solidFill>
              </a:rPr>
              <a:t>methods, </a:t>
            </a:r>
          </a:p>
          <a:p>
            <a:r>
              <a:rPr lang="en-US" sz="1400" dirty="0">
                <a:solidFill>
                  <a:schemeClr val="bg1"/>
                </a:solidFill>
              </a:rPr>
              <a:t>especially in </a:t>
            </a:r>
          </a:p>
          <a:p>
            <a:r>
              <a:rPr lang="en-US" sz="1400" dirty="0">
                <a:solidFill>
                  <a:schemeClr val="bg1"/>
                </a:solidFill>
              </a:rPr>
              <a:t>Cash and Credit </a:t>
            </a:r>
          </a:p>
          <a:p>
            <a:r>
              <a:rPr lang="en-US" sz="1400" dirty="0">
                <a:solidFill>
                  <a:schemeClr val="bg1"/>
                </a:solidFill>
              </a:rPr>
              <a:t>Cards, while </a:t>
            </a:r>
          </a:p>
          <a:p>
            <a:r>
              <a:rPr lang="en-US" sz="1400" dirty="0">
                <a:solidFill>
                  <a:schemeClr val="bg1"/>
                </a:solidFill>
              </a:rPr>
              <a:t>the 46–60 age group </a:t>
            </a:r>
          </a:p>
          <a:p>
            <a:r>
              <a:rPr lang="en-US" sz="1400" dirty="0">
                <a:solidFill>
                  <a:schemeClr val="bg1"/>
                </a:solidFill>
              </a:rPr>
              <a:t>contributes the </a:t>
            </a:r>
          </a:p>
          <a:p>
            <a:r>
              <a:rPr lang="en-US" sz="1400" dirty="0">
                <a:solidFill>
                  <a:schemeClr val="bg1"/>
                </a:solidFill>
              </a:rPr>
              <a:t>highest volume </a:t>
            </a:r>
          </a:p>
          <a:p>
            <a:r>
              <a:rPr lang="en-US" sz="1400" dirty="0">
                <a:solidFill>
                  <a:schemeClr val="bg1"/>
                </a:solidFill>
              </a:rPr>
              <a:t>and revenue </a:t>
            </a:r>
          </a:p>
          <a:p>
            <a:r>
              <a:rPr lang="en-US" sz="1400" dirty="0">
                <a:solidFill>
                  <a:schemeClr val="bg1"/>
                </a:solidFill>
              </a:rPr>
              <a:t>through Cash,</a:t>
            </a:r>
          </a:p>
          <a:p>
            <a:r>
              <a:rPr lang="en-US" sz="1400" dirty="0">
                <a:solidFill>
                  <a:schemeClr val="bg1"/>
                </a:solidFill>
              </a:rPr>
              <a:t> highlighting a </a:t>
            </a:r>
          </a:p>
          <a:p>
            <a:r>
              <a:rPr lang="en-US" sz="1400" dirty="0">
                <a:solidFill>
                  <a:schemeClr val="bg1"/>
                </a:solidFill>
              </a:rPr>
              <a:t>strong age-based payment </a:t>
            </a:r>
          </a:p>
          <a:p>
            <a:r>
              <a:rPr lang="en-US" sz="1400" dirty="0">
                <a:solidFill>
                  <a:schemeClr val="bg1"/>
                </a:solidFill>
              </a:rPr>
              <a:t>preference.</a:t>
            </a:r>
            <a:endParaRPr lang="en-IN" sz="1400" dirty="0">
              <a:solidFill>
                <a:schemeClr val="bg1"/>
              </a:solidFill>
            </a:endParaRPr>
          </a:p>
        </p:txBody>
      </p:sp>
      <p:graphicFrame>
        <p:nvGraphicFramePr>
          <p:cNvPr id="12" name="Chart 11">
            <a:extLst>
              <a:ext uri="{FF2B5EF4-FFF2-40B4-BE49-F238E27FC236}">
                <a16:creationId xmlns:a16="http://schemas.microsoft.com/office/drawing/2014/main" id="{99ABAF36-5E62-8C7E-F848-49CF752D9F74}"/>
              </a:ext>
            </a:extLst>
          </p:cNvPr>
          <p:cNvGraphicFramePr>
            <a:graphicFrameLocks/>
          </p:cNvGraphicFramePr>
          <p:nvPr>
            <p:extLst>
              <p:ext uri="{D42A27DB-BD31-4B8C-83A1-F6EECF244321}">
                <p14:modId xmlns:p14="http://schemas.microsoft.com/office/powerpoint/2010/main" val="3289228898"/>
              </p:ext>
            </p:extLst>
          </p:nvPr>
        </p:nvGraphicFramePr>
        <p:xfrm>
          <a:off x="2575249" y="2343149"/>
          <a:ext cx="5589037" cy="3824385"/>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13">
            <a:extLst>
              <a:ext uri="{FF2B5EF4-FFF2-40B4-BE49-F238E27FC236}">
                <a16:creationId xmlns:a16="http://schemas.microsoft.com/office/drawing/2014/main" id="{D496C3D8-BF60-CF5E-3145-1BB99EA31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614" y="2343149"/>
            <a:ext cx="3639058" cy="3591426"/>
          </a:xfrm>
          <a:prstGeom prst="rect">
            <a:avLst/>
          </a:prstGeom>
        </p:spPr>
      </p:pic>
    </p:spTree>
    <p:extLst>
      <p:ext uri="{BB962C8B-B14F-4D97-AF65-F5344CB8AC3E}">
        <p14:creationId xmlns:p14="http://schemas.microsoft.com/office/powerpoint/2010/main" val="215478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F924C-F598-0539-BF74-2BDD666A6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CA541-FF67-DA70-166E-7670791EC13D}"/>
              </a:ext>
            </a:extLst>
          </p:cNvPr>
          <p:cNvSpPr>
            <a:spLocks noGrp="1"/>
          </p:cNvSpPr>
          <p:nvPr>
            <p:ph type="ctrTitle"/>
          </p:nvPr>
        </p:nvSpPr>
        <p:spPr>
          <a:xfrm>
            <a:off x="0" y="36785"/>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6B94F3E7-A818-FA56-BF86-F311084AAF95}"/>
              </a:ext>
            </a:extLst>
          </p:cNvPr>
          <p:cNvSpPr>
            <a:spLocks noGrp="1"/>
          </p:cNvSpPr>
          <p:nvPr>
            <p:ph type="subTitle" idx="1"/>
          </p:nvPr>
        </p:nvSpPr>
        <p:spPr>
          <a:xfrm>
            <a:off x="0" y="1044703"/>
            <a:ext cx="12192000" cy="607868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a:p>
            <a:r>
              <a:rPr lang="en-US" sz="3600" dirty="0">
                <a:solidFill>
                  <a:schemeClr val="bg1"/>
                </a:solidFill>
              </a:rPr>
              <a:t>                             </a:t>
            </a:r>
          </a:p>
        </p:txBody>
      </p:sp>
      <p:sp>
        <p:nvSpPr>
          <p:cNvPr id="8" name="Rectangle: Rounded Corners 7">
            <a:extLst>
              <a:ext uri="{FF2B5EF4-FFF2-40B4-BE49-F238E27FC236}">
                <a16:creationId xmlns:a16="http://schemas.microsoft.com/office/drawing/2014/main" id="{C651E7C7-B30E-5562-B5AF-D395CAFD84CA}"/>
              </a:ext>
            </a:extLst>
          </p:cNvPr>
          <p:cNvSpPr/>
          <p:nvPr/>
        </p:nvSpPr>
        <p:spPr>
          <a:xfrm>
            <a:off x="3275756" y="1257079"/>
            <a:ext cx="5476875" cy="737473"/>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lvl="0"/>
            <a:r>
              <a:rPr lang="en-IN" dirty="0">
                <a:solidFill>
                  <a:schemeClr val="bg1"/>
                </a:solidFill>
              </a:rPr>
              <a:t>10.How is the distribution of the payment method</a:t>
            </a:r>
          </a:p>
        </p:txBody>
      </p:sp>
      <p:sp>
        <p:nvSpPr>
          <p:cNvPr id="10" name="Rectangle: Rounded Corners 9">
            <a:extLst>
              <a:ext uri="{FF2B5EF4-FFF2-40B4-BE49-F238E27FC236}">
                <a16:creationId xmlns:a16="http://schemas.microsoft.com/office/drawing/2014/main" id="{30B8491D-668D-0B98-54E6-F307A281C962}"/>
              </a:ext>
            </a:extLst>
          </p:cNvPr>
          <p:cNvSpPr/>
          <p:nvPr/>
        </p:nvSpPr>
        <p:spPr>
          <a:xfrm>
            <a:off x="367587" y="2127379"/>
            <a:ext cx="2002389" cy="2901821"/>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dirty="0">
                <a:solidFill>
                  <a:schemeClr val="bg1"/>
                </a:solidFill>
              </a:rPr>
              <a:t>Cash is the </a:t>
            </a:r>
          </a:p>
          <a:p>
            <a:r>
              <a:rPr lang="en-US" dirty="0">
                <a:solidFill>
                  <a:schemeClr val="bg1"/>
                </a:solidFill>
              </a:rPr>
              <a:t>dominant </a:t>
            </a:r>
          </a:p>
          <a:p>
            <a:r>
              <a:rPr lang="en-US" dirty="0">
                <a:solidFill>
                  <a:schemeClr val="bg1"/>
                </a:solidFill>
              </a:rPr>
              <a:t>payment </a:t>
            </a:r>
          </a:p>
          <a:p>
            <a:r>
              <a:rPr lang="en-US" dirty="0">
                <a:solidFill>
                  <a:schemeClr val="bg1"/>
                </a:solidFill>
              </a:rPr>
              <a:t>method, ~44% </a:t>
            </a:r>
          </a:p>
          <a:p>
            <a:r>
              <a:rPr lang="en-US" dirty="0">
                <a:solidFill>
                  <a:schemeClr val="bg1"/>
                </a:solidFill>
              </a:rPr>
              <a:t>of total revenue, making it the </a:t>
            </a:r>
          </a:p>
          <a:p>
            <a:r>
              <a:rPr lang="en-US" dirty="0">
                <a:solidFill>
                  <a:schemeClr val="bg1"/>
                </a:solidFill>
              </a:rPr>
              <a:t>most   </a:t>
            </a:r>
            <a:endParaRPr lang="en-US" sz="1400" dirty="0">
              <a:solidFill>
                <a:schemeClr val="bg1"/>
              </a:solidFill>
            </a:endParaRPr>
          </a:p>
          <a:p>
            <a:r>
              <a:rPr lang="en-US" dirty="0">
                <a:solidFill>
                  <a:schemeClr val="bg1"/>
                </a:solidFill>
              </a:rPr>
              <a:t>preferred </a:t>
            </a:r>
          </a:p>
          <a:p>
            <a:r>
              <a:rPr lang="en-US" dirty="0">
                <a:solidFill>
                  <a:schemeClr val="bg1"/>
                </a:solidFill>
              </a:rPr>
              <a:t>payment mode.</a:t>
            </a:r>
            <a:endParaRPr lang="en-US" sz="1400" dirty="0">
              <a:solidFill>
                <a:schemeClr val="bg1"/>
              </a:solidFill>
            </a:endParaRPr>
          </a:p>
        </p:txBody>
      </p:sp>
      <p:graphicFrame>
        <p:nvGraphicFramePr>
          <p:cNvPr id="14" name="Chart 13">
            <a:extLst>
              <a:ext uri="{FF2B5EF4-FFF2-40B4-BE49-F238E27FC236}">
                <a16:creationId xmlns:a16="http://schemas.microsoft.com/office/drawing/2014/main" id="{14CB8060-B18B-A10F-A30E-76A76C5CFECD}"/>
              </a:ext>
            </a:extLst>
          </p:cNvPr>
          <p:cNvGraphicFramePr>
            <a:graphicFrameLocks/>
          </p:cNvGraphicFramePr>
          <p:nvPr>
            <p:extLst>
              <p:ext uri="{D42A27DB-BD31-4B8C-83A1-F6EECF244321}">
                <p14:modId xmlns:p14="http://schemas.microsoft.com/office/powerpoint/2010/main" val="3403282006"/>
              </p:ext>
            </p:extLst>
          </p:nvPr>
        </p:nvGraphicFramePr>
        <p:xfrm>
          <a:off x="2577830" y="2623169"/>
          <a:ext cx="6174801" cy="4098644"/>
        </p:xfrm>
        <a:graphic>
          <a:graphicData uri="http://schemas.openxmlformats.org/drawingml/2006/chart">
            <c:chart xmlns:c="http://schemas.openxmlformats.org/drawingml/2006/chart" xmlns:r="http://schemas.openxmlformats.org/officeDocument/2006/relationships" r:id="rId2"/>
          </a:graphicData>
        </a:graphic>
      </p:graphicFrame>
      <p:pic>
        <p:nvPicPr>
          <p:cNvPr id="16" name="Picture 15">
            <a:extLst>
              <a:ext uri="{FF2B5EF4-FFF2-40B4-BE49-F238E27FC236}">
                <a16:creationId xmlns:a16="http://schemas.microsoft.com/office/drawing/2014/main" id="{9C3942CC-8086-CA58-B79E-198384449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1363" y="3069771"/>
            <a:ext cx="2645377" cy="1567542"/>
          </a:xfrm>
          <a:prstGeom prst="rect">
            <a:avLst/>
          </a:prstGeom>
        </p:spPr>
      </p:pic>
    </p:spTree>
    <p:extLst>
      <p:ext uri="{BB962C8B-B14F-4D97-AF65-F5344CB8AC3E}">
        <p14:creationId xmlns:p14="http://schemas.microsoft.com/office/powerpoint/2010/main" val="25833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BFFE7-CFB0-5EEB-875A-D7B6EB2C1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33FCEC-3535-F94C-CEE1-985D1A90BCC2}"/>
              </a:ext>
            </a:extLst>
          </p:cNvPr>
          <p:cNvSpPr>
            <a:spLocks noGrp="1"/>
          </p:cNvSpPr>
          <p:nvPr>
            <p:ph type="ctrTitle"/>
          </p:nvPr>
        </p:nvSpPr>
        <p:spPr>
          <a:xfrm>
            <a:off x="0" y="34717"/>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a:solidFill>
                  <a:schemeClr val="bg1"/>
                </a:solidFill>
                <a:latin typeface="+mn-lt"/>
                <a:ea typeface="+mn-ea"/>
                <a:cs typeface="+mn-cs"/>
              </a:rPr>
            </a:br>
            <a:br>
              <a:rPr lang="en-US" sz="3600">
                <a:solidFill>
                  <a:schemeClr val="bg1"/>
                </a:solidFill>
                <a:latin typeface="+mn-lt"/>
                <a:ea typeface="+mn-ea"/>
                <a:cs typeface="+mn-cs"/>
              </a:rPr>
            </a:br>
            <a:br>
              <a:rPr lang="en-US" sz="3600">
                <a:solidFill>
                  <a:schemeClr val="bg1"/>
                </a:solidFill>
                <a:latin typeface="+mn-lt"/>
                <a:ea typeface="+mn-ea"/>
                <a:cs typeface="+mn-cs"/>
              </a:rPr>
            </a:br>
            <a:r>
              <a:rPr lang="en-US" sz="3600">
                <a:solidFill>
                  <a:schemeClr val="bg1"/>
                </a:solidFill>
                <a:latin typeface="+mn-lt"/>
                <a:ea typeface="+mn-ea"/>
                <a:cs typeface="+mn-cs"/>
              </a:rPr>
              <a:t>Customer Data Analysis </a:t>
            </a:r>
            <a:endParaRPr lang="en-IN" sz="3600">
              <a:solidFill>
                <a:schemeClr val="bg1"/>
              </a:solidFill>
              <a:latin typeface="+mn-lt"/>
              <a:ea typeface="+mn-ea"/>
              <a:cs typeface="+mn-cs"/>
            </a:endParaRPr>
          </a:p>
        </p:txBody>
      </p:sp>
      <p:sp>
        <p:nvSpPr>
          <p:cNvPr id="3" name="Subtitle 2">
            <a:extLst>
              <a:ext uri="{FF2B5EF4-FFF2-40B4-BE49-F238E27FC236}">
                <a16:creationId xmlns:a16="http://schemas.microsoft.com/office/drawing/2014/main" id="{F91E89DD-BBFC-CC27-E26A-5D12E44DA039}"/>
              </a:ext>
            </a:extLst>
          </p:cNvPr>
          <p:cNvSpPr>
            <a:spLocks noGrp="1"/>
          </p:cNvSpPr>
          <p:nvPr>
            <p:ph type="subTitle" idx="1"/>
          </p:nvPr>
        </p:nvSpPr>
        <p:spPr>
          <a:xfrm>
            <a:off x="0" y="1021649"/>
            <a:ext cx="12192000" cy="607868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a:p>
            <a:r>
              <a:rPr lang="en-US" sz="3600" dirty="0">
                <a:solidFill>
                  <a:schemeClr val="bg1"/>
                </a:solidFill>
              </a:rPr>
              <a:t>                             </a:t>
            </a:r>
          </a:p>
        </p:txBody>
      </p:sp>
      <p:pic>
        <p:nvPicPr>
          <p:cNvPr id="36" name="Picture 4" descr="Data analysis - Free electronics icons">
            <a:extLst>
              <a:ext uri="{FF2B5EF4-FFF2-40B4-BE49-F238E27FC236}">
                <a16:creationId xmlns:a16="http://schemas.microsoft.com/office/drawing/2014/main" id="{D3030442-3939-DC52-ECDC-F3C80D7C5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008" y="1640113"/>
            <a:ext cx="2785241" cy="1613644"/>
          </a:xfrm>
          <a:prstGeom prst="rect">
            <a:avLst/>
          </a:prstGeom>
          <a:noFill/>
          <a:extLst>
            <a:ext uri="{909E8E84-426E-40DD-AFC4-6F175D3DCCD1}">
              <a14:hiddenFill xmlns:a14="http://schemas.microsoft.com/office/drawing/2010/main">
                <a:solidFill>
                  <a:srgbClr val="FFFFFF"/>
                </a:solidFill>
              </a14:hiddenFill>
            </a:ext>
          </a:extLst>
        </p:spPr>
      </p:pic>
      <p:sp>
        <p:nvSpPr>
          <p:cNvPr id="6" name="Plaque 5">
            <a:extLst>
              <a:ext uri="{FF2B5EF4-FFF2-40B4-BE49-F238E27FC236}">
                <a16:creationId xmlns:a16="http://schemas.microsoft.com/office/drawing/2014/main" id="{507987E4-35C7-B4F3-225C-E129CD0E7DD3}"/>
              </a:ext>
            </a:extLst>
          </p:cNvPr>
          <p:cNvSpPr/>
          <p:nvPr/>
        </p:nvSpPr>
        <p:spPr>
          <a:xfrm>
            <a:off x="411804" y="1640113"/>
            <a:ext cx="3028433" cy="2038252"/>
          </a:xfrm>
          <a:prstGeom prst="plaque">
            <a:avLst/>
          </a:prstGeom>
          <a:gradFill flip="none" rotWithShape="1">
            <a:gsLst>
              <a:gs pos="0">
                <a:srgbClr val="92D050"/>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Female customers are </a:t>
            </a:r>
          </a:p>
          <a:p>
            <a:pPr algn="ctr"/>
            <a:r>
              <a:rPr lang="en-US" dirty="0"/>
              <a:t>the most valuable </a:t>
            </a:r>
          </a:p>
          <a:p>
            <a:pPr algn="ctr"/>
            <a:r>
              <a:rPr lang="en-US" dirty="0"/>
              <a:t>segment, contributing </a:t>
            </a:r>
          </a:p>
          <a:p>
            <a:pPr algn="ctr"/>
            <a:r>
              <a:rPr lang="en-US" dirty="0"/>
              <a:t>the highest customer </a:t>
            </a:r>
          </a:p>
          <a:p>
            <a:pPr algn="ctr"/>
            <a:r>
              <a:rPr lang="en-US" dirty="0"/>
              <a:t>count, product volume, and total revenue.</a:t>
            </a:r>
            <a:endParaRPr lang="en-IN" dirty="0"/>
          </a:p>
        </p:txBody>
      </p:sp>
      <p:sp>
        <p:nvSpPr>
          <p:cNvPr id="8" name="Plaque 7">
            <a:extLst>
              <a:ext uri="{FF2B5EF4-FFF2-40B4-BE49-F238E27FC236}">
                <a16:creationId xmlns:a16="http://schemas.microsoft.com/office/drawing/2014/main" id="{5F7ABBCF-DEDA-2B89-B68B-EFEC2211A4FE}"/>
              </a:ext>
            </a:extLst>
          </p:cNvPr>
          <p:cNvSpPr/>
          <p:nvPr/>
        </p:nvSpPr>
        <p:spPr>
          <a:xfrm>
            <a:off x="1770435" y="4198761"/>
            <a:ext cx="3343072" cy="2038252"/>
          </a:xfrm>
          <a:prstGeom prst="plaque">
            <a:avLst/>
          </a:prstGeom>
          <a:gradFill>
            <a:gsLst>
              <a:gs pos="0">
                <a:srgbClr val="92D050"/>
              </a:gs>
              <a:gs pos="46000">
                <a:schemeClr val="accent1">
                  <a:lumMod val="95000"/>
                  <a:lumOff val="5000"/>
                </a:schemeClr>
              </a:gs>
              <a:gs pos="100000">
                <a:schemeClr val="accent1">
                  <a:lumMod val="60000"/>
                </a:schemeClr>
              </a:gs>
            </a:gsLst>
            <a:path path="circle">
              <a:fillToRect l="50000" t="130000" r="50000" b="-3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Cash &amp; Cards are the most preferred modes </a:t>
            </a:r>
            <a:endParaRPr lang="en-IN" dirty="0"/>
          </a:p>
        </p:txBody>
      </p:sp>
      <p:sp>
        <p:nvSpPr>
          <p:cNvPr id="10" name="Plaque 9">
            <a:extLst>
              <a:ext uri="{FF2B5EF4-FFF2-40B4-BE49-F238E27FC236}">
                <a16:creationId xmlns:a16="http://schemas.microsoft.com/office/drawing/2014/main" id="{BF06940A-82A0-5165-C37E-F36675BF7312}"/>
              </a:ext>
            </a:extLst>
          </p:cNvPr>
          <p:cNvSpPr/>
          <p:nvPr/>
        </p:nvSpPr>
        <p:spPr>
          <a:xfrm>
            <a:off x="8326877" y="1680956"/>
            <a:ext cx="3453319" cy="2038252"/>
          </a:xfrm>
          <a:prstGeom prst="plaque">
            <a:avLst/>
          </a:prstGeom>
          <a:gradFill>
            <a:gsLst>
              <a:gs pos="0">
                <a:srgbClr val="92D050"/>
              </a:gs>
              <a:gs pos="46000">
                <a:schemeClr val="accent1">
                  <a:lumMod val="95000"/>
                  <a:lumOff val="5000"/>
                </a:schemeClr>
              </a:gs>
              <a:gs pos="100000">
                <a:schemeClr val="accent1">
                  <a:lumMod val="60000"/>
                </a:schemeClr>
              </a:gs>
            </a:gsLst>
            <a:path path="circle">
              <a:fillToRect l="50000" t="130000" r="50000" b="-3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46–60 age group is the most </a:t>
            </a:r>
          </a:p>
          <a:p>
            <a:pPr algn="ctr"/>
            <a:r>
              <a:rPr lang="en-US" dirty="0"/>
              <a:t>profitable, generating the </a:t>
            </a:r>
          </a:p>
          <a:p>
            <a:pPr algn="ctr"/>
            <a:r>
              <a:rPr lang="en-US" dirty="0"/>
              <a:t>highest revenue and </a:t>
            </a:r>
          </a:p>
          <a:p>
            <a:pPr algn="ctr"/>
            <a:r>
              <a:rPr lang="en-US" dirty="0"/>
              <a:t>quantity sold, especially </a:t>
            </a:r>
          </a:p>
          <a:p>
            <a:pPr algn="ctr"/>
            <a:r>
              <a:rPr lang="en-US" dirty="0"/>
              <a:t>in Clothing and Cosmetics.</a:t>
            </a:r>
            <a:endParaRPr lang="en-IN" dirty="0"/>
          </a:p>
        </p:txBody>
      </p:sp>
      <p:sp>
        <p:nvSpPr>
          <p:cNvPr id="11" name="Plaque 10">
            <a:extLst>
              <a:ext uri="{FF2B5EF4-FFF2-40B4-BE49-F238E27FC236}">
                <a16:creationId xmlns:a16="http://schemas.microsoft.com/office/drawing/2014/main" id="{9533D363-9F1F-78C3-2D27-700BD7670BB5}"/>
              </a:ext>
            </a:extLst>
          </p:cNvPr>
          <p:cNvSpPr/>
          <p:nvPr/>
        </p:nvSpPr>
        <p:spPr>
          <a:xfrm>
            <a:off x="6096001" y="4157918"/>
            <a:ext cx="3680297" cy="2038252"/>
          </a:xfrm>
          <a:prstGeom prst="plaque">
            <a:avLst/>
          </a:prstGeom>
          <a:gradFill>
            <a:gsLst>
              <a:gs pos="0">
                <a:srgbClr val="92D050"/>
              </a:gs>
              <a:gs pos="46000">
                <a:schemeClr val="accent1">
                  <a:lumMod val="95000"/>
                  <a:lumOff val="5000"/>
                </a:schemeClr>
              </a:gs>
              <a:gs pos="100000">
                <a:schemeClr val="accent1">
                  <a:lumMod val="60000"/>
                </a:schemeClr>
              </a:gs>
            </a:gsLst>
            <a:path path="circle">
              <a:fillToRect l="50000" t="130000" r="50000" b="-3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Mall of Istanbul is the highest </a:t>
            </a:r>
          </a:p>
          <a:p>
            <a:r>
              <a:rPr lang="en-US" dirty="0"/>
              <a:t>revenue-generating mall.</a:t>
            </a:r>
          </a:p>
          <a:p>
            <a:r>
              <a:rPr lang="en-US" dirty="0"/>
              <a:t>2022 was the strongest </a:t>
            </a:r>
          </a:p>
          <a:p>
            <a:r>
              <a:rPr lang="en-US" dirty="0"/>
              <a:t>sales year, while 2023 shows </a:t>
            </a:r>
          </a:p>
          <a:p>
            <a:r>
              <a:rPr lang="en-US" dirty="0"/>
              <a:t>a decline, indicating a need for</a:t>
            </a:r>
          </a:p>
          <a:p>
            <a:r>
              <a:rPr lang="en-US" dirty="0"/>
              <a:t>growth-focused strategies.</a:t>
            </a:r>
          </a:p>
        </p:txBody>
      </p:sp>
    </p:spTree>
    <p:extLst>
      <p:ext uri="{BB962C8B-B14F-4D97-AF65-F5344CB8AC3E}">
        <p14:creationId xmlns:p14="http://schemas.microsoft.com/office/powerpoint/2010/main" val="7712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4EDF9-B365-1E0C-EF2F-9EB4FE5F2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5D46C-2E64-4DB2-AD0F-B090829ACD13}"/>
              </a:ext>
            </a:extLst>
          </p:cNvPr>
          <p:cNvSpPr>
            <a:spLocks noGrp="1"/>
          </p:cNvSpPr>
          <p:nvPr>
            <p:ph type="ctrTitle"/>
          </p:nvPr>
        </p:nvSpPr>
        <p:spPr>
          <a:xfrm>
            <a:off x="0" y="15228"/>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a:solidFill>
                  <a:schemeClr val="bg1"/>
                </a:solidFill>
                <a:latin typeface="+mn-lt"/>
                <a:ea typeface="+mn-ea"/>
                <a:cs typeface="+mn-cs"/>
              </a:rPr>
            </a:br>
            <a:br>
              <a:rPr lang="en-US" sz="3600">
                <a:solidFill>
                  <a:schemeClr val="bg1"/>
                </a:solidFill>
                <a:latin typeface="+mn-lt"/>
                <a:ea typeface="+mn-ea"/>
                <a:cs typeface="+mn-cs"/>
              </a:rPr>
            </a:br>
            <a:br>
              <a:rPr lang="en-US" sz="3600">
                <a:solidFill>
                  <a:schemeClr val="bg1"/>
                </a:solidFill>
                <a:latin typeface="+mn-lt"/>
                <a:ea typeface="+mn-ea"/>
                <a:cs typeface="+mn-cs"/>
              </a:rPr>
            </a:br>
            <a:r>
              <a:rPr lang="en-US" sz="3600">
                <a:solidFill>
                  <a:schemeClr val="bg1"/>
                </a:solidFill>
                <a:latin typeface="+mn-lt"/>
                <a:ea typeface="+mn-ea"/>
                <a:cs typeface="+mn-cs"/>
              </a:rPr>
              <a:t>Customer Data Analysis </a:t>
            </a:r>
            <a:endParaRPr lang="en-IN" sz="3600">
              <a:solidFill>
                <a:schemeClr val="bg1"/>
              </a:solidFill>
              <a:latin typeface="+mn-lt"/>
              <a:ea typeface="+mn-ea"/>
              <a:cs typeface="+mn-cs"/>
            </a:endParaRPr>
          </a:p>
        </p:txBody>
      </p:sp>
      <p:sp>
        <p:nvSpPr>
          <p:cNvPr id="3" name="Subtitle 2">
            <a:extLst>
              <a:ext uri="{FF2B5EF4-FFF2-40B4-BE49-F238E27FC236}">
                <a16:creationId xmlns:a16="http://schemas.microsoft.com/office/drawing/2014/main" id="{3A9D6BCE-F189-2A7D-EA01-77BE6F6AFF35}"/>
              </a:ext>
            </a:extLst>
          </p:cNvPr>
          <p:cNvSpPr>
            <a:spLocks noGrp="1"/>
          </p:cNvSpPr>
          <p:nvPr>
            <p:ph type="subTitle" idx="1"/>
          </p:nvPr>
        </p:nvSpPr>
        <p:spPr>
          <a:xfrm>
            <a:off x="0" y="1010008"/>
            <a:ext cx="12192000" cy="607868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r>
              <a:rPr lang="en-US" sz="3600" dirty="0">
                <a:solidFill>
                  <a:schemeClr val="accent6">
                    <a:lumMod val="50000"/>
                  </a:schemeClr>
                </a:solidFill>
              </a:rPr>
              <a:t>s</a:t>
            </a:r>
          </a:p>
        </p:txBody>
      </p:sp>
      <p:sp>
        <p:nvSpPr>
          <p:cNvPr id="5" name="Rectangle: Rounded Corners 4">
            <a:extLst>
              <a:ext uri="{FF2B5EF4-FFF2-40B4-BE49-F238E27FC236}">
                <a16:creationId xmlns:a16="http://schemas.microsoft.com/office/drawing/2014/main" id="{7A9352D5-67C8-5B02-1D42-B19841F70121}"/>
              </a:ext>
            </a:extLst>
          </p:cNvPr>
          <p:cNvSpPr/>
          <p:nvPr/>
        </p:nvSpPr>
        <p:spPr>
          <a:xfrm>
            <a:off x="4186383" y="1280453"/>
            <a:ext cx="3427398" cy="737473"/>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lvl="0"/>
            <a:r>
              <a:rPr lang="en-IN" dirty="0"/>
              <a:t>   Business Recommendations</a:t>
            </a:r>
            <a:endParaRPr lang="en-IN" dirty="0">
              <a:solidFill>
                <a:schemeClr val="bg1"/>
              </a:solidFill>
            </a:endParaRPr>
          </a:p>
        </p:txBody>
      </p:sp>
      <p:sp>
        <p:nvSpPr>
          <p:cNvPr id="8" name="Rectangle: Rounded Corners 7">
            <a:extLst>
              <a:ext uri="{FF2B5EF4-FFF2-40B4-BE49-F238E27FC236}">
                <a16:creationId xmlns:a16="http://schemas.microsoft.com/office/drawing/2014/main" id="{0D4D12A0-9D9C-9C05-D1BF-A4AF5E7D417D}"/>
              </a:ext>
            </a:extLst>
          </p:cNvPr>
          <p:cNvSpPr/>
          <p:nvPr/>
        </p:nvSpPr>
        <p:spPr>
          <a:xfrm>
            <a:off x="42000" y="1280453"/>
            <a:ext cx="2947987" cy="3444238"/>
          </a:xfrm>
          <a:prstGeom prst="roundRect">
            <a:avLst/>
          </a:prstGeom>
          <a:gradFill flip="none" rotWithShape="1">
            <a:gsLst>
              <a:gs pos="0">
                <a:srgbClr val="20B2AA"/>
              </a:gs>
              <a:gs pos="46000">
                <a:schemeClr val="accent6">
                  <a:lumMod val="95000"/>
                  <a:lumOff val="5000"/>
                </a:schemeClr>
              </a:gs>
              <a:gs pos="100000">
                <a:schemeClr val="accent6">
                  <a:lumMod val="60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 Female customers and the </a:t>
            </a:r>
            <a:r>
              <a:rPr lang="en-US" b="1" dirty="0"/>
              <a:t>46–60 age group </a:t>
            </a:r>
            <a:r>
              <a:rPr lang="en-US" dirty="0"/>
              <a:t>Develop targeted loyalty programs, personalized offers, and premium membership plans for this segment to improve retention and increase lifetime customer value.</a:t>
            </a:r>
            <a:endParaRPr lang="en-IN" dirty="0"/>
          </a:p>
        </p:txBody>
      </p:sp>
      <p:sp>
        <p:nvSpPr>
          <p:cNvPr id="10" name="Rectangle: Rounded Corners 9">
            <a:extLst>
              <a:ext uri="{FF2B5EF4-FFF2-40B4-BE49-F238E27FC236}">
                <a16:creationId xmlns:a16="http://schemas.microsoft.com/office/drawing/2014/main" id="{7AFBCEE5-8725-40A4-60DE-A69D45D1217E}"/>
              </a:ext>
            </a:extLst>
          </p:cNvPr>
          <p:cNvSpPr/>
          <p:nvPr/>
        </p:nvSpPr>
        <p:spPr>
          <a:xfrm>
            <a:off x="3031986" y="3731741"/>
            <a:ext cx="2746922" cy="3160256"/>
          </a:xfrm>
          <a:prstGeom prst="roundRect">
            <a:avLst/>
          </a:prstGeom>
          <a:gradFill flip="none" rotWithShape="1">
            <a:gsLst>
              <a:gs pos="0">
                <a:srgbClr val="20B2AA"/>
              </a:gs>
              <a:gs pos="48000">
                <a:schemeClr val="accent1">
                  <a:lumMod val="97000"/>
                  <a:lumOff val="3000"/>
                </a:schemeClr>
              </a:gs>
              <a:gs pos="100000">
                <a:schemeClr val="accent1">
                  <a:lumMod val="60000"/>
                  <a:lumOff val="40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Allocate </a:t>
            </a:r>
            <a:r>
              <a:rPr lang="en-US" b="1"/>
              <a:t>more marketing budget, shelf space, and stock</a:t>
            </a:r>
            <a:r>
              <a:rPr lang="en-US"/>
              <a:t> to these categories and introduce </a:t>
            </a:r>
            <a:r>
              <a:rPr lang="en-US" b="1"/>
              <a:t>bundle offers</a:t>
            </a:r>
            <a:r>
              <a:rPr lang="en-US"/>
              <a:t> (e.g., Clothing + Cosmetics) to boost cross-selling.</a:t>
            </a:r>
            <a:endParaRPr lang="en-IN"/>
          </a:p>
        </p:txBody>
      </p:sp>
      <p:sp>
        <p:nvSpPr>
          <p:cNvPr id="11" name="Rectangle: Rounded Corners 10">
            <a:extLst>
              <a:ext uri="{FF2B5EF4-FFF2-40B4-BE49-F238E27FC236}">
                <a16:creationId xmlns:a16="http://schemas.microsoft.com/office/drawing/2014/main" id="{729B15F4-839B-BFC2-7C05-76B8D82E09AE}"/>
              </a:ext>
            </a:extLst>
          </p:cNvPr>
          <p:cNvSpPr/>
          <p:nvPr/>
        </p:nvSpPr>
        <p:spPr>
          <a:xfrm>
            <a:off x="9160014" y="1095294"/>
            <a:ext cx="2747041" cy="3629397"/>
          </a:xfrm>
          <a:prstGeom prst="roundRect">
            <a:avLst/>
          </a:prstGeom>
          <a:gradFill flip="none" rotWithShape="1">
            <a:gsLst>
              <a:gs pos="0">
                <a:srgbClr val="20B2AA"/>
              </a:gs>
              <a:gs pos="46000">
                <a:schemeClr val="accent6">
                  <a:lumMod val="95000"/>
                  <a:lumOff val="5000"/>
                </a:schemeClr>
              </a:gs>
              <a:gs pos="100000">
                <a:schemeClr val="accent6">
                  <a:lumMod val="60000"/>
                </a:schemeClr>
              </a:gs>
            </a:gsLst>
            <a:path path="circle">
              <a:fillToRect l="100000" b="100000"/>
            </a:path>
            <a:tileRect t="-100000" r="-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Some malls generate significantly </a:t>
            </a:r>
            <a:r>
              <a:rPr lang="en-US" b="1" dirty="0"/>
              <a:t>lower revenue</a:t>
            </a:r>
            <a:r>
              <a:rPr lang="en-US" dirty="0"/>
              <a:t> compared to top malls like </a:t>
            </a:r>
            <a:r>
              <a:rPr lang="en-US" b="1" dirty="0"/>
              <a:t>Mall of Istanbul</a:t>
            </a:r>
            <a:r>
              <a:rPr lang="en-US" dirty="0"/>
              <a:t>.</a:t>
            </a:r>
            <a:br>
              <a:rPr lang="en-US" dirty="0"/>
            </a:br>
            <a:r>
              <a:rPr lang="en-US" dirty="0"/>
              <a:t>Introduce </a:t>
            </a:r>
            <a:r>
              <a:rPr lang="en-US" b="1" dirty="0"/>
              <a:t>local promotions, mall-specific discounts, and in-store events</a:t>
            </a:r>
            <a:r>
              <a:rPr lang="en-US" dirty="0"/>
              <a:t> in low-performing malls to increase footfall and sales.</a:t>
            </a:r>
            <a:endParaRPr lang="en-IN" dirty="0"/>
          </a:p>
        </p:txBody>
      </p:sp>
      <p:sp>
        <p:nvSpPr>
          <p:cNvPr id="12" name="Rectangle: Rounded Corners 11">
            <a:extLst>
              <a:ext uri="{FF2B5EF4-FFF2-40B4-BE49-F238E27FC236}">
                <a16:creationId xmlns:a16="http://schemas.microsoft.com/office/drawing/2014/main" id="{53FE338C-F475-A58F-4DF7-00FFB8FFEA21}"/>
              </a:ext>
            </a:extLst>
          </p:cNvPr>
          <p:cNvSpPr/>
          <p:nvPr/>
        </p:nvSpPr>
        <p:spPr>
          <a:xfrm>
            <a:off x="6063973" y="3731741"/>
            <a:ext cx="2947988" cy="3178049"/>
          </a:xfrm>
          <a:prstGeom prst="roundRect">
            <a:avLst/>
          </a:prstGeom>
          <a:gradFill flip="none" rotWithShape="1">
            <a:gsLst>
              <a:gs pos="0">
                <a:srgbClr val="20B2AA"/>
              </a:gs>
              <a:gs pos="46000">
                <a:schemeClr val="accent1">
                  <a:lumMod val="95000"/>
                  <a:lumOff val="5000"/>
                </a:schemeClr>
              </a:gs>
              <a:gs pos="100000">
                <a:schemeClr val="accent1">
                  <a:lumMod val="60000"/>
                </a:schemeClr>
              </a:gs>
            </a:gsLst>
            <a:path path="circle">
              <a:fillToRect l="100000" b="100000"/>
            </a:path>
            <a:tileRect t="-100000" r="-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Keep </a:t>
            </a:r>
            <a:r>
              <a:rPr lang="en-US" b="1"/>
              <a:t>cash offers active</a:t>
            </a:r>
            <a:r>
              <a:rPr lang="en-US"/>
              <a:t>, but also promote </a:t>
            </a:r>
            <a:r>
              <a:rPr lang="en-US" b="1"/>
              <a:t>credit card cashback &amp; EMI schemes</a:t>
            </a:r>
            <a:r>
              <a:rPr lang="en-US"/>
              <a:t> to encourage </a:t>
            </a:r>
            <a:r>
              <a:rPr lang="en-US" b="1"/>
              <a:t>higher-value purchases</a:t>
            </a:r>
            <a:r>
              <a:rPr lang="en-US"/>
              <a:t>.</a:t>
            </a:r>
            <a:endParaRPr lang="en-IN"/>
          </a:p>
        </p:txBody>
      </p:sp>
    </p:spTree>
    <p:extLst>
      <p:ext uri="{BB962C8B-B14F-4D97-AF65-F5344CB8AC3E}">
        <p14:creationId xmlns:p14="http://schemas.microsoft.com/office/powerpoint/2010/main" val="303770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FA552-E4F5-53E6-D97D-28C283F07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592FE-C0C6-A374-C18E-D606670590A9}"/>
              </a:ext>
            </a:extLst>
          </p:cNvPr>
          <p:cNvSpPr>
            <a:spLocks noGrp="1"/>
          </p:cNvSpPr>
          <p:nvPr>
            <p:ph type="ctrTitle"/>
          </p:nvPr>
        </p:nvSpPr>
        <p:spPr>
          <a:xfrm>
            <a:off x="0" y="0"/>
            <a:ext cx="12192000" cy="914400"/>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6968EC2B-8434-5C3F-3FFC-AB237676F8F3}"/>
              </a:ext>
            </a:extLst>
          </p:cNvPr>
          <p:cNvSpPr>
            <a:spLocks noGrp="1"/>
          </p:cNvSpPr>
          <p:nvPr>
            <p:ph type="subTitle" idx="1"/>
          </p:nvPr>
        </p:nvSpPr>
        <p:spPr>
          <a:xfrm>
            <a:off x="0" y="914401"/>
            <a:ext cx="12192000" cy="5943600"/>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a:p>
            <a:r>
              <a:rPr lang="en-US" sz="3600" dirty="0">
                <a:solidFill>
                  <a:schemeClr val="bg1"/>
                </a:solidFill>
              </a:rPr>
              <a:t>                             </a:t>
            </a:r>
          </a:p>
        </p:txBody>
      </p:sp>
      <p:pic>
        <p:nvPicPr>
          <p:cNvPr id="13" name="Picture 12">
            <a:extLst>
              <a:ext uri="{FF2B5EF4-FFF2-40B4-BE49-F238E27FC236}">
                <a16:creationId xmlns:a16="http://schemas.microsoft.com/office/drawing/2014/main" id="{5A5762B4-C88A-7E90-9BD3-3640231B5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35" y="992221"/>
            <a:ext cx="11270729" cy="57818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03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44B-7E3F-0207-A91C-9617132321BB}"/>
              </a:ext>
            </a:extLst>
          </p:cNvPr>
          <p:cNvSpPr>
            <a:spLocks noGrp="1"/>
          </p:cNvSpPr>
          <p:nvPr>
            <p:ph type="ctrTitle"/>
          </p:nvPr>
        </p:nvSpPr>
        <p:spPr>
          <a:xfrm>
            <a:off x="0" y="1"/>
            <a:ext cx="12192000" cy="110101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20B2AA">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pPr>
              <a:spcBef>
                <a:spcPts val="1000"/>
              </a:spcBef>
              <a:buFont typeface="Arial" panose="020B0604020202020204" pitchFamily="34" charset="0"/>
            </a:pPr>
            <a:r>
              <a:rPr lang="en-IN" sz="3600" dirty="0">
                <a:solidFill>
                  <a:schemeClr val="bg1"/>
                </a:solidFill>
              </a:rPr>
              <a:t>Customer Data Analysis</a:t>
            </a:r>
          </a:p>
        </p:txBody>
      </p:sp>
      <p:sp>
        <p:nvSpPr>
          <p:cNvPr id="3" name="Subtitle 2">
            <a:extLst>
              <a:ext uri="{FF2B5EF4-FFF2-40B4-BE49-F238E27FC236}">
                <a16:creationId xmlns:a16="http://schemas.microsoft.com/office/drawing/2014/main" id="{5F3F74FE-AC24-D857-E1FE-A07BBC7BC162}"/>
              </a:ext>
            </a:extLst>
          </p:cNvPr>
          <p:cNvSpPr>
            <a:spLocks noGrp="1"/>
          </p:cNvSpPr>
          <p:nvPr>
            <p:ph type="subTitle" idx="1"/>
          </p:nvPr>
        </p:nvSpPr>
        <p:spPr>
          <a:xfrm>
            <a:off x="0" y="1101013"/>
            <a:ext cx="12192000" cy="5756987"/>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20B2AA">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r>
              <a:rPr lang="en-US" sz="3600" dirty="0">
                <a:solidFill>
                  <a:schemeClr val="bg1"/>
                </a:solidFill>
              </a:rPr>
              <a:t>This project analyzes customer transaction data to understand sales performance, customer behavior, and payment preferences. Using SQL, Excel, and Power BI, raw data was cleaned, validated, and transformed into an interactive business dashboard.</a:t>
            </a:r>
          </a:p>
          <a:p>
            <a:r>
              <a:rPr lang="en-US" sz="3600" dirty="0">
                <a:solidFill>
                  <a:schemeClr val="bg1"/>
                </a:solidFill>
              </a:rPr>
              <a:t>The dashboard provides insights into gender, age groups, product categories, payment methods, shopping malls, and revenue trends, helping identify top-performing segments and key business drivers.</a:t>
            </a:r>
          </a:p>
        </p:txBody>
      </p:sp>
      <p:sp>
        <p:nvSpPr>
          <p:cNvPr id="4" name="Rectangle 3">
            <a:extLst>
              <a:ext uri="{FF2B5EF4-FFF2-40B4-BE49-F238E27FC236}">
                <a16:creationId xmlns:a16="http://schemas.microsoft.com/office/drawing/2014/main" id="{1E8AC6FC-5665-EBE2-42B8-E69CCD9B2930}"/>
              </a:ext>
            </a:extLst>
          </p:cNvPr>
          <p:cNvSpPr/>
          <p:nvPr/>
        </p:nvSpPr>
        <p:spPr>
          <a:xfrm>
            <a:off x="3420893" y="1390359"/>
            <a:ext cx="5155661" cy="650240"/>
          </a:xfrm>
          <a:prstGeom prst="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i="1" dirty="0"/>
          </a:p>
          <a:p>
            <a:pPr algn="ctr"/>
            <a:r>
              <a:rPr lang="en-US" sz="2800" i="1" dirty="0"/>
              <a:t>Project Overview</a:t>
            </a:r>
          </a:p>
          <a:p>
            <a:pPr algn="ctr"/>
            <a:endParaRPr lang="en-IN" sz="2800" i="1" dirty="0"/>
          </a:p>
        </p:txBody>
      </p:sp>
    </p:spTree>
    <p:extLst>
      <p:ext uri="{BB962C8B-B14F-4D97-AF65-F5344CB8AC3E}">
        <p14:creationId xmlns:p14="http://schemas.microsoft.com/office/powerpoint/2010/main" val="404388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592EA-6577-1816-1851-2447F54C7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E2A3A-ACDA-E923-1632-09DE77527B6F}"/>
              </a:ext>
            </a:extLst>
          </p:cNvPr>
          <p:cNvSpPr>
            <a:spLocks noGrp="1"/>
          </p:cNvSpPr>
          <p:nvPr>
            <p:ph type="ctrTitle"/>
          </p:nvPr>
        </p:nvSpPr>
        <p:spPr>
          <a:xfrm>
            <a:off x="0" y="0"/>
            <a:ext cx="12192000" cy="7793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0F441089-4A95-E672-7176-48F59987AEDF}"/>
              </a:ext>
            </a:extLst>
          </p:cNvPr>
          <p:cNvSpPr>
            <a:spLocks noGrp="1"/>
          </p:cNvSpPr>
          <p:nvPr>
            <p:ph type="subTitle" idx="1"/>
          </p:nvPr>
        </p:nvSpPr>
        <p:spPr>
          <a:xfrm>
            <a:off x="0" y="779318"/>
            <a:ext cx="12192000" cy="6078681"/>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a:p>
            <a:r>
              <a:rPr lang="en-US" sz="3600" dirty="0">
                <a:solidFill>
                  <a:schemeClr val="bg1"/>
                </a:solidFill>
              </a:rPr>
              <a:t>                             </a:t>
            </a:r>
          </a:p>
        </p:txBody>
      </p:sp>
      <p:pic>
        <p:nvPicPr>
          <p:cNvPr id="10" name="Picture 9">
            <a:extLst>
              <a:ext uri="{FF2B5EF4-FFF2-40B4-BE49-F238E27FC236}">
                <a16:creationId xmlns:a16="http://schemas.microsoft.com/office/drawing/2014/main" id="{9C0F507B-2F9F-AC50-89B9-88CB20A75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79" y="779318"/>
            <a:ext cx="11190841" cy="5957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1235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A6AF3-1A9F-0861-D8E8-F88EBFE9F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8D9BF-D489-088E-1566-85B57F6F1A27}"/>
              </a:ext>
            </a:extLst>
          </p:cNvPr>
          <p:cNvSpPr>
            <a:spLocks noGrp="1"/>
          </p:cNvSpPr>
          <p:nvPr>
            <p:ph type="ctrTitle"/>
          </p:nvPr>
        </p:nvSpPr>
        <p:spPr>
          <a:xfrm>
            <a:off x="0" y="0"/>
            <a:ext cx="12192000" cy="779317"/>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C1BDEB1F-EB4F-23A3-B1F5-A19D490DC3B4}"/>
              </a:ext>
            </a:extLst>
          </p:cNvPr>
          <p:cNvSpPr>
            <a:spLocks noGrp="1"/>
          </p:cNvSpPr>
          <p:nvPr>
            <p:ph type="subTitle" idx="1"/>
          </p:nvPr>
        </p:nvSpPr>
        <p:spPr>
          <a:xfrm>
            <a:off x="0" y="779318"/>
            <a:ext cx="12192000" cy="607868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a:p>
            <a:r>
              <a:rPr lang="en-US" sz="3600" dirty="0">
                <a:solidFill>
                  <a:schemeClr val="bg1"/>
                </a:solidFill>
              </a:rPr>
              <a:t>                             </a:t>
            </a:r>
          </a:p>
        </p:txBody>
      </p:sp>
      <p:pic>
        <p:nvPicPr>
          <p:cNvPr id="5" name="Picture 4">
            <a:extLst>
              <a:ext uri="{FF2B5EF4-FFF2-40B4-BE49-F238E27FC236}">
                <a16:creationId xmlns:a16="http://schemas.microsoft.com/office/drawing/2014/main" id="{7D27A15A-F16E-7A95-4629-0673A405C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06" y="779317"/>
            <a:ext cx="11243388" cy="6078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522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ECD25-2166-3C78-51EA-6E79251BC0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67219-B0A5-B926-8FC6-C9B268EDA240}"/>
              </a:ext>
            </a:extLst>
          </p:cNvPr>
          <p:cNvSpPr>
            <a:spLocks noGrp="1"/>
          </p:cNvSpPr>
          <p:nvPr>
            <p:ph type="ctrTitle"/>
          </p:nvPr>
        </p:nvSpPr>
        <p:spPr>
          <a:xfrm>
            <a:off x="0" y="-228600"/>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361CBA9F-6D2B-EC2C-1966-CE86469A2991}"/>
              </a:ext>
            </a:extLst>
          </p:cNvPr>
          <p:cNvSpPr>
            <a:spLocks noGrp="1"/>
          </p:cNvSpPr>
          <p:nvPr>
            <p:ph type="subTitle" idx="1"/>
          </p:nvPr>
        </p:nvSpPr>
        <p:spPr>
          <a:xfrm>
            <a:off x="0" y="779318"/>
            <a:ext cx="12192000" cy="5994706"/>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a:solidFill>
                <a:schemeClr val="bg1"/>
              </a:solidFill>
            </a:endParaRPr>
          </a:p>
          <a:p>
            <a:r>
              <a:rPr lang="en-US" sz="3600">
                <a:solidFill>
                  <a:schemeClr val="bg1"/>
                </a:solidFill>
              </a:rPr>
              <a:t>                             </a:t>
            </a:r>
          </a:p>
        </p:txBody>
      </p:sp>
      <p:pic>
        <p:nvPicPr>
          <p:cNvPr id="6" name="Picture 5">
            <a:extLst>
              <a:ext uri="{FF2B5EF4-FFF2-40B4-BE49-F238E27FC236}">
                <a16:creationId xmlns:a16="http://schemas.microsoft.com/office/drawing/2014/main" id="{AED330D5-AD1F-963C-49B9-3C0834470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81" y="779318"/>
            <a:ext cx="10627566" cy="599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2124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8A89A"/>
            </a:gs>
            <a:gs pos="46000">
              <a:schemeClr val="accent3">
                <a:lumMod val="95000"/>
                <a:lumOff val="5000"/>
              </a:schemeClr>
            </a:gs>
            <a:gs pos="100000">
              <a:schemeClr val="accent3">
                <a:lumMod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9077-EA1D-D0E0-E9FF-088447922717}"/>
              </a:ext>
            </a:extLst>
          </p:cNvPr>
          <p:cNvSpPr>
            <a:spLocks noGrp="1"/>
          </p:cNvSpPr>
          <p:nvPr>
            <p:ph type="title"/>
          </p:nvPr>
        </p:nvSpPr>
        <p:spPr>
          <a:xfrm>
            <a:off x="-1" y="0"/>
            <a:ext cx="12192001" cy="1025930"/>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lgn="ctr">
              <a:spcBef>
                <a:spcPts val="1000"/>
              </a:spcBef>
              <a:buFont typeface="Arial" panose="020B0604020202020204" pitchFamily="34" charset="0"/>
            </a:pPr>
            <a:br>
              <a:rPr lang="en-US" sz="3600" dirty="0">
                <a:solidFill>
                  <a:schemeClr val="bg1"/>
                </a:solidFill>
              </a:rPr>
            </a:br>
            <a:br>
              <a:rPr lang="en-US" sz="3600" dirty="0">
                <a:solidFill>
                  <a:schemeClr val="bg1"/>
                </a:solidFill>
              </a:rPr>
            </a:br>
            <a:br>
              <a:rPr lang="en-US" sz="3600" dirty="0">
                <a:solidFill>
                  <a:schemeClr val="bg1"/>
                </a:solidFill>
              </a:rPr>
            </a:br>
            <a:r>
              <a:rPr lang="en-US" sz="3600" dirty="0">
                <a:solidFill>
                  <a:schemeClr val="bg1"/>
                </a:solidFill>
              </a:rPr>
              <a:t>Customer Data Analysis </a:t>
            </a:r>
            <a:endParaRPr lang="en-IN" sz="3600" dirty="0">
              <a:solidFill>
                <a:schemeClr val="bg1"/>
              </a:solidFill>
              <a:latin typeface="+mn-lt"/>
              <a:ea typeface="+mn-ea"/>
              <a:cs typeface="+mn-cs"/>
            </a:endParaRPr>
          </a:p>
        </p:txBody>
      </p:sp>
      <p:pic>
        <p:nvPicPr>
          <p:cNvPr id="5" name="Content Placeholder 4">
            <a:extLst>
              <a:ext uri="{FF2B5EF4-FFF2-40B4-BE49-F238E27FC236}">
                <a16:creationId xmlns:a16="http://schemas.microsoft.com/office/drawing/2014/main" id="{2479360D-1B7C-8707-FC6F-D3026F30DF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887" y="1025525"/>
            <a:ext cx="11011711" cy="5832475"/>
          </a:xfrm>
          <a:prstGeom prst="rect">
            <a:avLst/>
          </a:prstGeom>
          <a:ln>
            <a:noFill/>
          </a:ln>
          <a:effectLst>
            <a:outerShdw blurRad="292100" dist="139700" dir="2700000" algn="tl" rotWithShape="0">
              <a:srgbClr val="333333">
                <a:alpha val="65000"/>
              </a:srgbClr>
            </a:outerShdw>
          </a:effectLst>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2262006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20B2AA"/>
            </a:gs>
            <a:gs pos="46000">
              <a:schemeClr val="accent3">
                <a:lumMod val="95000"/>
                <a:lumOff val="5000"/>
              </a:schemeClr>
            </a:gs>
            <a:gs pos="100000">
              <a:schemeClr val="accent3">
                <a:lumMod val="6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EAE06F-BA8A-8E24-F90A-83575457B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99417"/>
            <a:ext cx="7772400" cy="4747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1481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65AAD7-DB50-F688-F6FA-B43D626E4D70}"/>
              </a:ext>
            </a:extLst>
          </p:cNvPr>
          <p:cNvSpPr/>
          <p:nvPr/>
        </p:nvSpPr>
        <p:spPr>
          <a:xfrm>
            <a:off x="0" y="-15077"/>
            <a:ext cx="12192000" cy="6858000"/>
          </a:xfrm>
          <a:prstGeom prst="rect">
            <a:avLst/>
          </a:prstGeo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20B2AA">
                <a:alpha val="40000"/>
              </a:srgbClr>
            </a:glow>
            <a:innerShdw blurRad="63500" dist="50800" dir="18900000">
              <a:prstClr val="black">
                <a:alpha val="50000"/>
              </a:prstClr>
            </a:innerShdw>
          </a:effectLst>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pPr algn="ctr">
              <a:lnSpc>
                <a:spcPct val="90000"/>
              </a:lnSpc>
              <a:spcBef>
                <a:spcPts val="1000"/>
              </a:spcBef>
            </a:pPr>
            <a:endParaRPr lang="en-IN" sz="3600" dirty="0">
              <a:solidFill>
                <a:schemeClr val="bg1"/>
              </a:solidFill>
            </a:endParaRPr>
          </a:p>
        </p:txBody>
      </p:sp>
      <p:sp>
        <p:nvSpPr>
          <p:cNvPr id="3" name="Rectangle: Rounded Corners 2">
            <a:extLst>
              <a:ext uri="{FF2B5EF4-FFF2-40B4-BE49-F238E27FC236}">
                <a16:creationId xmlns:a16="http://schemas.microsoft.com/office/drawing/2014/main" id="{E617A02E-B9DF-75F6-65E1-47D2A90FCF01}"/>
              </a:ext>
            </a:extLst>
          </p:cNvPr>
          <p:cNvSpPr/>
          <p:nvPr/>
        </p:nvSpPr>
        <p:spPr>
          <a:xfrm>
            <a:off x="258185" y="433843"/>
            <a:ext cx="8767482" cy="989704"/>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Gender-Based Analysis.</a:t>
            </a:r>
            <a:endParaRPr lang="en-IN" sz="2800" i="1" dirty="0">
              <a:solidFill>
                <a:schemeClr val="dk1"/>
              </a:solidFill>
            </a:endParaRPr>
          </a:p>
        </p:txBody>
      </p:sp>
      <p:sp>
        <p:nvSpPr>
          <p:cNvPr id="4" name="Rectangle: Rounded Corners 3">
            <a:extLst>
              <a:ext uri="{FF2B5EF4-FFF2-40B4-BE49-F238E27FC236}">
                <a16:creationId xmlns:a16="http://schemas.microsoft.com/office/drawing/2014/main" id="{2FBEE433-C5EE-7A6C-583C-CC87091F0C5F}"/>
              </a:ext>
            </a:extLst>
          </p:cNvPr>
          <p:cNvSpPr/>
          <p:nvPr/>
        </p:nvSpPr>
        <p:spPr>
          <a:xfrm>
            <a:off x="207984" y="1677469"/>
            <a:ext cx="8817683" cy="989704"/>
          </a:xfrm>
          <a:prstGeom prst="roundRect">
            <a:avLst/>
          </a:prstGeom>
          <a:gradFill flip="none" rotWithShape="1">
            <a:gsLst>
              <a:gs pos="0">
                <a:srgbClr val="20B2AA"/>
              </a:gs>
              <a:gs pos="35000">
                <a:schemeClr val="accent6">
                  <a:lumMod val="0"/>
                  <a:lumOff val="100000"/>
                </a:schemeClr>
              </a:gs>
              <a:gs pos="100000">
                <a:schemeClr val="accent6">
                  <a:lumMod val="100000"/>
                </a:schemeClr>
              </a:gs>
            </a:gsLst>
            <a:path path="circle">
              <a:fillToRect l="50000" t="-80000" r="50000" b="18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Age Group Performance</a:t>
            </a:r>
            <a:endParaRPr lang="en-IN" sz="2800" i="1" dirty="0">
              <a:solidFill>
                <a:schemeClr val="dk1"/>
              </a:solidFill>
            </a:endParaRPr>
          </a:p>
        </p:txBody>
      </p:sp>
      <p:sp>
        <p:nvSpPr>
          <p:cNvPr id="8" name="Rectangle: Rounded Corners 7">
            <a:extLst>
              <a:ext uri="{FF2B5EF4-FFF2-40B4-BE49-F238E27FC236}">
                <a16:creationId xmlns:a16="http://schemas.microsoft.com/office/drawing/2014/main" id="{F6B8B0BE-B989-9B33-D571-89D3901FDFDF}"/>
              </a:ext>
            </a:extLst>
          </p:cNvPr>
          <p:cNvSpPr/>
          <p:nvPr/>
        </p:nvSpPr>
        <p:spPr>
          <a:xfrm>
            <a:off x="207984" y="2935831"/>
            <a:ext cx="8898694" cy="989704"/>
          </a:xfrm>
          <a:prstGeom prst="roundRect">
            <a:avLst/>
          </a:prstGeom>
          <a:gradFill flip="none" rotWithShape="1">
            <a:gsLst>
              <a:gs pos="0">
                <a:srgbClr val="20B2AA"/>
              </a:gs>
              <a:gs pos="46000">
                <a:schemeClr val="accent5">
                  <a:lumMod val="95000"/>
                  <a:lumOff val="5000"/>
                </a:schemeClr>
              </a:gs>
              <a:gs pos="100000">
                <a:schemeClr val="accent5">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i="1" dirty="0">
                <a:solidFill>
                  <a:schemeClr val="dk1"/>
                </a:solidFill>
              </a:rPr>
              <a:t>       </a:t>
            </a:r>
            <a:r>
              <a:rPr lang="en-IN" sz="2800" dirty="0"/>
              <a:t>Category-Wise Performance</a:t>
            </a:r>
            <a:endParaRPr lang="en-IN" sz="2800" i="1" dirty="0">
              <a:solidFill>
                <a:schemeClr val="dk1"/>
              </a:solidFill>
            </a:endParaRPr>
          </a:p>
        </p:txBody>
      </p:sp>
      <p:sp>
        <p:nvSpPr>
          <p:cNvPr id="9" name="Rectangle: Rounded Corners 8">
            <a:extLst>
              <a:ext uri="{FF2B5EF4-FFF2-40B4-BE49-F238E27FC236}">
                <a16:creationId xmlns:a16="http://schemas.microsoft.com/office/drawing/2014/main" id="{A91C3111-6EE6-7ADE-7EB6-A8E64B9EA3E3}"/>
              </a:ext>
            </a:extLst>
          </p:cNvPr>
          <p:cNvSpPr/>
          <p:nvPr/>
        </p:nvSpPr>
        <p:spPr>
          <a:xfrm>
            <a:off x="207984" y="4216777"/>
            <a:ext cx="8898694" cy="989704"/>
          </a:xfrm>
          <a:prstGeom prst="roundRect">
            <a:avLst/>
          </a:prstGeom>
          <a:gradFill flip="none" rotWithShape="1">
            <a:gsLst>
              <a:gs pos="0">
                <a:srgbClr val="20B2AA"/>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i="1" dirty="0">
                <a:solidFill>
                  <a:schemeClr val="dk1"/>
                </a:solidFill>
              </a:rPr>
              <a:t>     </a:t>
            </a:r>
            <a:r>
              <a:rPr lang="en-IN" sz="2800" dirty="0"/>
              <a:t>Payment Method Analysis</a:t>
            </a:r>
            <a:endParaRPr lang="en-IN" sz="2800" i="1" dirty="0">
              <a:solidFill>
                <a:schemeClr val="dk1"/>
              </a:solidFill>
            </a:endParaRPr>
          </a:p>
        </p:txBody>
      </p:sp>
      <p:sp>
        <p:nvSpPr>
          <p:cNvPr id="13" name="Rectangle: Rounded Corners 12">
            <a:extLst>
              <a:ext uri="{FF2B5EF4-FFF2-40B4-BE49-F238E27FC236}">
                <a16:creationId xmlns:a16="http://schemas.microsoft.com/office/drawing/2014/main" id="{EF66B835-12D8-DD41-65B2-B0C7EA18A910}"/>
              </a:ext>
            </a:extLst>
          </p:cNvPr>
          <p:cNvSpPr/>
          <p:nvPr/>
        </p:nvSpPr>
        <p:spPr>
          <a:xfrm>
            <a:off x="207984" y="5596699"/>
            <a:ext cx="8898694" cy="989704"/>
          </a:xfrm>
          <a:prstGeom prst="roundRect">
            <a:avLst/>
          </a:prstGeom>
          <a:gradFill flip="none" rotWithShape="1">
            <a:gsLst>
              <a:gs pos="0">
                <a:srgbClr val="18A89A"/>
              </a:gs>
              <a:gs pos="48000">
                <a:schemeClr val="accent4">
                  <a:lumMod val="97000"/>
                  <a:lumOff val="3000"/>
                </a:schemeClr>
              </a:gs>
              <a:gs pos="100000">
                <a:schemeClr val="accent4">
                  <a:lumMod val="60000"/>
                  <a:lumOff val="40000"/>
                </a:schemeClr>
              </a:gs>
            </a:gsLst>
            <a:lin ang="16200000" scaled="1"/>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Time-Based Trend Analysis</a:t>
            </a:r>
            <a:endParaRPr lang="en-IN" sz="2800" i="1" dirty="0">
              <a:solidFill>
                <a:schemeClr val="dk1"/>
              </a:solidFill>
            </a:endParaRPr>
          </a:p>
        </p:txBody>
      </p:sp>
      <p:sp>
        <p:nvSpPr>
          <p:cNvPr id="14" name="Oval 13">
            <a:extLst>
              <a:ext uri="{FF2B5EF4-FFF2-40B4-BE49-F238E27FC236}">
                <a16:creationId xmlns:a16="http://schemas.microsoft.com/office/drawing/2014/main" id="{D2A14219-E294-FF72-60D3-F50048D47F30}"/>
              </a:ext>
            </a:extLst>
          </p:cNvPr>
          <p:cNvSpPr/>
          <p:nvPr/>
        </p:nvSpPr>
        <p:spPr>
          <a:xfrm>
            <a:off x="320566" y="522121"/>
            <a:ext cx="1047077" cy="82841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01</a:t>
            </a:r>
            <a:r>
              <a:rPr lang="en-US" sz="1200" b="1"/>
              <a:t>uu</a:t>
            </a:r>
            <a:r>
              <a:rPr lang="en-US" sz="1200"/>
              <a:t>ujjkku000jjjj</a:t>
            </a:r>
            <a:endParaRPr lang="en-IN" sz="1200"/>
          </a:p>
        </p:txBody>
      </p:sp>
      <p:sp>
        <p:nvSpPr>
          <p:cNvPr id="16" name="Oval 15">
            <a:extLst>
              <a:ext uri="{FF2B5EF4-FFF2-40B4-BE49-F238E27FC236}">
                <a16:creationId xmlns:a16="http://schemas.microsoft.com/office/drawing/2014/main" id="{AAB9C2CD-FC67-D0FF-1CAE-907F6DA75EB7}"/>
              </a:ext>
            </a:extLst>
          </p:cNvPr>
          <p:cNvSpPr/>
          <p:nvPr/>
        </p:nvSpPr>
        <p:spPr>
          <a:xfrm>
            <a:off x="286869" y="1748168"/>
            <a:ext cx="1018393" cy="89916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0BBE4B6-AD88-C053-D0A6-58F1A9086E5F}"/>
              </a:ext>
            </a:extLst>
          </p:cNvPr>
          <p:cNvSpPr/>
          <p:nvPr/>
        </p:nvSpPr>
        <p:spPr>
          <a:xfrm>
            <a:off x="286869" y="3063099"/>
            <a:ext cx="1118194" cy="8274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Oval 17">
            <a:extLst>
              <a:ext uri="{FF2B5EF4-FFF2-40B4-BE49-F238E27FC236}">
                <a16:creationId xmlns:a16="http://schemas.microsoft.com/office/drawing/2014/main" id="{C387C0C6-4EA7-AF42-76A0-C81509ECDF2E}"/>
              </a:ext>
            </a:extLst>
          </p:cNvPr>
          <p:cNvSpPr/>
          <p:nvPr/>
        </p:nvSpPr>
        <p:spPr>
          <a:xfrm>
            <a:off x="392615" y="4250394"/>
            <a:ext cx="1111623" cy="92246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Oval 18">
            <a:extLst>
              <a:ext uri="{FF2B5EF4-FFF2-40B4-BE49-F238E27FC236}">
                <a16:creationId xmlns:a16="http://schemas.microsoft.com/office/drawing/2014/main" id="{354C9C33-0BDB-E34F-9BFD-86C5482D6F43}"/>
              </a:ext>
            </a:extLst>
          </p:cNvPr>
          <p:cNvSpPr/>
          <p:nvPr/>
        </p:nvSpPr>
        <p:spPr>
          <a:xfrm>
            <a:off x="325713" y="5654329"/>
            <a:ext cx="1079350" cy="92246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0" name="Picture 16">
            <a:extLst>
              <a:ext uri="{FF2B5EF4-FFF2-40B4-BE49-F238E27FC236}">
                <a16:creationId xmlns:a16="http://schemas.microsoft.com/office/drawing/2014/main" id="{5F9B2772-C211-5C50-D925-F42CEC86F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92615" y="1959806"/>
            <a:ext cx="778213" cy="4758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a:extLst>
              <a:ext uri="{FF2B5EF4-FFF2-40B4-BE49-F238E27FC236}">
                <a16:creationId xmlns:a16="http://schemas.microsoft.com/office/drawing/2014/main" id="{5104AA26-DDB3-5143-C1D6-5D40874D2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70797" y="634817"/>
            <a:ext cx="685663" cy="60554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a:extLst>
              <a:ext uri="{FF2B5EF4-FFF2-40B4-BE49-F238E27FC236}">
                <a16:creationId xmlns:a16="http://schemas.microsoft.com/office/drawing/2014/main" id="{1AB38F7B-034F-6B27-99EE-EBB966E87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70797" y="3207769"/>
            <a:ext cx="621848" cy="5562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680E342B-5F08-2E65-F92C-7CC69A59A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56374" y="4374455"/>
            <a:ext cx="584103" cy="6292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ata Analysis Symbol Icons - Free SVG ...">
            <a:extLst>
              <a:ext uri="{FF2B5EF4-FFF2-40B4-BE49-F238E27FC236}">
                <a16:creationId xmlns:a16="http://schemas.microsoft.com/office/drawing/2014/main" id="{415988ED-5A8D-CC90-816F-A79C11C9E2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688" y="5799951"/>
            <a:ext cx="702834" cy="631224"/>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BCFD067F-A8DB-B4EF-E49A-841A2152A7CC}"/>
              </a:ext>
            </a:extLst>
          </p:cNvPr>
          <p:cNvSpPr/>
          <p:nvPr/>
        </p:nvSpPr>
        <p:spPr>
          <a:xfrm>
            <a:off x="9880901" y="172254"/>
            <a:ext cx="2155115" cy="1723916"/>
          </a:xfrm>
          <a:prstGeom prst="ellipse">
            <a:avLst/>
          </a:prstGeom>
          <a:gradFill flip="none" rotWithShape="1">
            <a:gsLst>
              <a:gs pos="0">
                <a:srgbClr val="20B2AA"/>
              </a:gs>
              <a:gs pos="35000">
                <a:schemeClr val="accent5">
                  <a:lumMod val="0"/>
                  <a:lumOff val="100000"/>
                </a:schemeClr>
              </a:gs>
              <a:gs pos="100000">
                <a:schemeClr val="accent5">
                  <a:lumMod val="100000"/>
                </a:schemeClr>
              </a:gs>
            </a:gsLst>
            <a:path path="circle">
              <a:fillToRect l="50000" t="-80000" r="50000" b="180000"/>
            </a:path>
            <a:tileRect/>
          </a:gradFill>
          <a:ln>
            <a:solidFill>
              <a:srgbClr val="20B2AA"/>
            </a:solidFill>
          </a:ln>
          <a:effectLst>
            <a:glow rad="228600">
              <a:schemeClr val="accent3">
                <a:lumMod val="60000"/>
                <a:lumOff val="40000"/>
                <a:alpha val="40000"/>
              </a:schemeClr>
            </a:glow>
          </a:effectLst>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i="1" dirty="0"/>
              <a:t>KEY FOCUS</a:t>
            </a:r>
          </a:p>
        </p:txBody>
      </p:sp>
    </p:spTree>
    <p:extLst>
      <p:ext uri="{BB962C8B-B14F-4D97-AF65-F5344CB8AC3E}">
        <p14:creationId xmlns:p14="http://schemas.microsoft.com/office/powerpoint/2010/main" val="224859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E717-0ABD-4A2D-E7B7-523007E8C7E1}"/>
              </a:ext>
            </a:extLst>
          </p:cNvPr>
          <p:cNvSpPr>
            <a:spLocks noGrp="1"/>
          </p:cNvSpPr>
          <p:nvPr>
            <p:ph type="ctrTitle"/>
          </p:nvPr>
        </p:nvSpPr>
        <p:spPr>
          <a:xfrm>
            <a:off x="0" y="0"/>
            <a:ext cx="12191999" cy="1610591"/>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20B2AA">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pPr>
              <a:spcBef>
                <a:spcPts val="1000"/>
              </a:spcBef>
              <a:buFont typeface="Arial" panose="020B0604020202020204" pitchFamily="34" charset="0"/>
            </a:pPr>
            <a:r>
              <a:rPr lang="en-US" sz="3600" dirty="0">
                <a:solidFill>
                  <a:schemeClr val="bg1"/>
                </a:solidFill>
                <a:latin typeface="+mn-lt"/>
                <a:ea typeface="+mn-ea"/>
                <a:cs typeface="+mn-cs"/>
              </a:rPr>
              <a:t>Customer Data Analysis</a:t>
            </a:r>
            <a:br>
              <a:rPr lang="en-US" sz="3600" dirty="0">
                <a:solidFill>
                  <a:schemeClr val="bg1"/>
                </a:solidFill>
                <a:latin typeface="+mn-lt"/>
                <a:ea typeface="+mn-ea"/>
                <a:cs typeface="+mn-cs"/>
              </a:rPr>
            </a:b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9206436F-6903-8B87-8B34-EE699A5491D4}"/>
              </a:ext>
            </a:extLst>
          </p:cNvPr>
          <p:cNvSpPr>
            <a:spLocks noGrp="1"/>
          </p:cNvSpPr>
          <p:nvPr>
            <p:ph type="subTitle" idx="1"/>
          </p:nvPr>
        </p:nvSpPr>
        <p:spPr>
          <a:xfrm>
            <a:off x="0" y="1610591"/>
            <a:ext cx="12188310" cy="5247409"/>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20B2AA">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r>
              <a:rPr lang="en-IN" dirty="0">
                <a:solidFill>
                  <a:schemeClr val="bg1"/>
                </a:solidFill>
              </a:rPr>
              <a:t>1.SQL: Data extraction, aggregations, analytical queries </a:t>
            </a:r>
          </a:p>
          <a:p>
            <a:r>
              <a:rPr lang="en-IN" dirty="0">
                <a:solidFill>
                  <a:schemeClr val="bg1"/>
                </a:solidFill>
              </a:rPr>
              <a:t>2.Excel/CSV: Data cleaning , Exporting data from SQL </a:t>
            </a:r>
          </a:p>
          <a:p>
            <a:r>
              <a:rPr lang="en-IN" dirty="0">
                <a:solidFill>
                  <a:schemeClr val="bg1"/>
                </a:solidFill>
              </a:rPr>
              <a:t>3. Power Query: Data cleaning &amp; transformation  </a:t>
            </a:r>
          </a:p>
          <a:p>
            <a:r>
              <a:rPr lang="en-IN" dirty="0">
                <a:solidFill>
                  <a:schemeClr val="bg1"/>
                </a:solidFill>
              </a:rPr>
              <a:t>4. DAX: Measures for dynamic analysis</a:t>
            </a:r>
          </a:p>
          <a:p>
            <a:r>
              <a:rPr lang="en-IN" dirty="0">
                <a:solidFill>
                  <a:schemeClr val="bg1"/>
                </a:solidFill>
              </a:rPr>
              <a:t>                                                             5.Power Bl: Interactive Dashboard design, visuals, KPI tracking</a:t>
            </a:r>
          </a:p>
          <a:p>
            <a:r>
              <a:rPr lang="en-IN" sz="3600" dirty="0">
                <a:solidFill>
                  <a:schemeClr val="bg1"/>
                </a:solidFill>
              </a:rPr>
              <a:t>                   </a:t>
            </a:r>
          </a:p>
          <a:p>
            <a:r>
              <a:rPr lang="en-IN" sz="3600" dirty="0">
                <a:solidFill>
                  <a:schemeClr val="bg1"/>
                </a:solidFill>
              </a:rPr>
              <a:t>         </a:t>
            </a:r>
            <a:endParaRPr lang="en-IN" sz="2800" dirty="0">
              <a:solidFill>
                <a:schemeClr val="bg1"/>
              </a:solidFill>
            </a:endParaRPr>
          </a:p>
        </p:txBody>
      </p:sp>
      <p:pic>
        <p:nvPicPr>
          <p:cNvPr id="1026" name="Picture 2" descr="Data cleaning - Free electronics icons">
            <a:extLst>
              <a:ext uri="{FF2B5EF4-FFF2-40B4-BE49-F238E27FC236}">
                <a16:creationId xmlns:a16="http://schemas.microsoft.com/office/drawing/2014/main" id="{94FD793E-60F3-734B-8845-3F3D0C506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02" y="1966657"/>
            <a:ext cx="1666226" cy="1254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6" descr="Power BI Logo, symbol, meaning, history ...">
            <a:extLst>
              <a:ext uri="{FF2B5EF4-FFF2-40B4-BE49-F238E27FC236}">
                <a16:creationId xmlns:a16="http://schemas.microsoft.com/office/drawing/2014/main" id="{57A4A4DE-F50B-8FFE-46AF-2B079C4CA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7795" y="3424741"/>
            <a:ext cx="1670989" cy="1254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4" descr="Excel Logo PNG Transparent Images">
            <a:extLst>
              <a:ext uri="{FF2B5EF4-FFF2-40B4-BE49-F238E27FC236}">
                <a16:creationId xmlns:a16="http://schemas.microsoft.com/office/drawing/2014/main" id="{8895F3E8-D772-DF4B-A95C-295E77BF3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66" y="4146217"/>
            <a:ext cx="1624662" cy="1371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FCE5211A-184E-54BE-ACCC-60014C0800FB}"/>
              </a:ext>
            </a:extLst>
          </p:cNvPr>
          <p:cNvSpPr/>
          <p:nvPr/>
        </p:nvSpPr>
        <p:spPr>
          <a:xfrm>
            <a:off x="4479959" y="2234592"/>
            <a:ext cx="3228392" cy="643812"/>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Tools &amp; Technologies Used</a:t>
            </a:r>
            <a:endParaRPr lang="en-IN" sz="2400" i="1" dirty="0">
              <a:solidFill>
                <a:schemeClr val="dk1"/>
              </a:solidFill>
            </a:endParaRPr>
          </a:p>
        </p:txBody>
      </p:sp>
    </p:spTree>
    <p:extLst>
      <p:ext uri="{BB962C8B-B14F-4D97-AF65-F5344CB8AC3E}">
        <p14:creationId xmlns:p14="http://schemas.microsoft.com/office/powerpoint/2010/main" val="226751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7070E-FF8F-B048-E4DD-9AEA0364D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A0E45-4AFF-7AA8-7E1A-10935E268A3F}"/>
              </a:ext>
            </a:extLst>
          </p:cNvPr>
          <p:cNvSpPr>
            <a:spLocks noGrp="1"/>
          </p:cNvSpPr>
          <p:nvPr>
            <p:ph type="ctrTitle"/>
          </p:nvPr>
        </p:nvSpPr>
        <p:spPr>
          <a:xfrm>
            <a:off x="0" y="-1"/>
            <a:ext cx="12191999" cy="883227"/>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20B2AA">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a:solidFill>
                  <a:schemeClr val="bg1"/>
                </a:solidFill>
                <a:latin typeface="+mn-lt"/>
                <a:ea typeface="+mn-ea"/>
                <a:cs typeface="+mn-cs"/>
              </a:rPr>
            </a:br>
            <a:r>
              <a:rPr lang="en-US" sz="3600">
                <a:solidFill>
                  <a:schemeClr val="bg1"/>
                </a:solidFill>
                <a:latin typeface="+mn-lt"/>
                <a:ea typeface="+mn-ea"/>
                <a:cs typeface="+mn-cs"/>
              </a:rPr>
              <a:t>Customer Data Analysis</a:t>
            </a:r>
            <a:endParaRPr lang="en-IN" sz="3600">
              <a:solidFill>
                <a:schemeClr val="bg1"/>
              </a:solidFill>
              <a:latin typeface="+mn-lt"/>
              <a:ea typeface="+mn-ea"/>
              <a:cs typeface="+mn-cs"/>
            </a:endParaRPr>
          </a:p>
        </p:txBody>
      </p:sp>
      <p:sp>
        <p:nvSpPr>
          <p:cNvPr id="3" name="Subtitle 2">
            <a:extLst>
              <a:ext uri="{FF2B5EF4-FFF2-40B4-BE49-F238E27FC236}">
                <a16:creationId xmlns:a16="http://schemas.microsoft.com/office/drawing/2014/main" id="{C74D9258-14BE-283F-21AF-DC42CE7C8931}"/>
              </a:ext>
            </a:extLst>
          </p:cNvPr>
          <p:cNvSpPr>
            <a:spLocks noGrp="1"/>
          </p:cNvSpPr>
          <p:nvPr>
            <p:ph type="subTitle" idx="1"/>
          </p:nvPr>
        </p:nvSpPr>
        <p:spPr>
          <a:xfrm>
            <a:off x="2" y="883226"/>
            <a:ext cx="12191998" cy="626052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20B2AA">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endParaRPr lang="en-US" sz="2000" dirty="0"/>
          </a:p>
        </p:txBody>
      </p:sp>
      <p:sp>
        <p:nvSpPr>
          <p:cNvPr id="11" name="Oval 10">
            <a:extLst>
              <a:ext uri="{FF2B5EF4-FFF2-40B4-BE49-F238E27FC236}">
                <a16:creationId xmlns:a16="http://schemas.microsoft.com/office/drawing/2014/main" id="{A2583367-A58B-1B2C-7147-29F4FEF36B1F}"/>
              </a:ext>
            </a:extLst>
          </p:cNvPr>
          <p:cNvSpPr/>
          <p:nvPr/>
        </p:nvSpPr>
        <p:spPr>
          <a:xfrm>
            <a:off x="311727" y="2389909"/>
            <a:ext cx="2971800" cy="1413163"/>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rPr>
              <a:t>DATA CONNECTION</a:t>
            </a:r>
            <a:endParaRPr lang="en-IN" sz="2000" dirty="0">
              <a:solidFill>
                <a:schemeClr val="bg1"/>
              </a:solidFill>
            </a:endParaRPr>
          </a:p>
        </p:txBody>
      </p:sp>
      <p:sp>
        <p:nvSpPr>
          <p:cNvPr id="13" name="Oval 12">
            <a:extLst>
              <a:ext uri="{FF2B5EF4-FFF2-40B4-BE49-F238E27FC236}">
                <a16:creationId xmlns:a16="http://schemas.microsoft.com/office/drawing/2014/main" id="{C051A651-5831-CC04-9AAD-A9C26663381B}"/>
              </a:ext>
            </a:extLst>
          </p:cNvPr>
          <p:cNvSpPr/>
          <p:nvPr/>
        </p:nvSpPr>
        <p:spPr>
          <a:xfrm>
            <a:off x="4765963" y="2389908"/>
            <a:ext cx="2971800" cy="1413163"/>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rPr>
              <a:t>SQL DATA EXPLORATION</a:t>
            </a:r>
            <a:endParaRPr lang="en-IN" sz="2000" dirty="0">
              <a:solidFill>
                <a:schemeClr val="bg1"/>
              </a:solidFill>
            </a:endParaRPr>
          </a:p>
        </p:txBody>
      </p:sp>
      <p:sp>
        <p:nvSpPr>
          <p:cNvPr id="14" name="Oval 13">
            <a:extLst>
              <a:ext uri="{FF2B5EF4-FFF2-40B4-BE49-F238E27FC236}">
                <a16:creationId xmlns:a16="http://schemas.microsoft.com/office/drawing/2014/main" id="{8AC7361E-3632-8ACA-088C-0E41B20A387B}"/>
              </a:ext>
            </a:extLst>
          </p:cNvPr>
          <p:cNvSpPr/>
          <p:nvPr/>
        </p:nvSpPr>
        <p:spPr>
          <a:xfrm>
            <a:off x="9043553" y="2320049"/>
            <a:ext cx="2971800" cy="1413163"/>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rPr>
              <a:t>SQL ANALYSIS</a:t>
            </a:r>
          </a:p>
          <a:p>
            <a:pPr algn="ctr"/>
            <a:r>
              <a:rPr lang="en-US" sz="2000" dirty="0">
                <a:solidFill>
                  <a:schemeClr val="bg1"/>
                </a:solidFill>
              </a:rPr>
              <a:t>(10 TASK)</a:t>
            </a:r>
            <a:endParaRPr lang="en-IN" sz="2000" dirty="0">
              <a:solidFill>
                <a:schemeClr val="bg1"/>
              </a:solidFill>
            </a:endParaRPr>
          </a:p>
        </p:txBody>
      </p:sp>
      <p:sp>
        <p:nvSpPr>
          <p:cNvPr id="15" name="Oval 14">
            <a:extLst>
              <a:ext uri="{FF2B5EF4-FFF2-40B4-BE49-F238E27FC236}">
                <a16:creationId xmlns:a16="http://schemas.microsoft.com/office/drawing/2014/main" id="{0524F599-79BE-E08D-1E2A-D6E2B4A4A0C1}"/>
              </a:ext>
            </a:extLst>
          </p:cNvPr>
          <p:cNvSpPr/>
          <p:nvPr/>
        </p:nvSpPr>
        <p:spPr>
          <a:xfrm>
            <a:off x="9220198" y="4766827"/>
            <a:ext cx="2971800" cy="1413163"/>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rPr>
              <a:t>EXPORT TO</a:t>
            </a:r>
          </a:p>
          <a:p>
            <a:pPr algn="ctr"/>
            <a:r>
              <a:rPr lang="en-US" sz="2000" dirty="0">
                <a:solidFill>
                  <a:schemeClr val="bg1"/>
                </a:solidFill>
              </a:rPr>
              <a:t>EXCEL/CSV</a:t>
            </a:r>
            <a:endParaRPr lang="en-IN" sz="2000" dirty="0">
              <a:solidFill>
                <a:schemeClr val="bg1"/>
              </a:solidFill>
            </a:endParaRPr>
          </a:p>
        </p:txBody>
      </p:sp>
      <p:sp>
        <p:nvSpPr>
          <p:cNvPr id="16" name="Oval 15">
            <a:extLst>
              <a:ext uri="{FF2B5EF4-FFF2-40B4-BE49-F238E27FC236}">
                <a16:creationId xmlns:a16="http://schemas.microsoft.com/office/drawing/2014/main" id="{F8221EF1-FC79-CF98-6E7C-D0C6191CA102}"/>
              </a:ext>
            </a:extLst>
          </p:cNvPr>
          <p:cNvSpPr/>
          <p:nvPr/>
        </p:nvSpPr>
        <p:spPr>
          <a:xfrm>
            <a:off x="4867742" y="4873336"/>
            <a:ext cx="2971800" cy="1413163"/>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rPr>
              <a:t>LOAD INTO </a:t>
            </a:r>
          </a:p>
          <a:p>
            <a:pPr algn="ctr"/>
            <a:r>
              <a:rPr lang="en-US" sz="2000" dirty="0">
                <a:solidFill>
                  <a:schemeClr val="bg1"/>
                </a:solidFill>
              </a:rPr>
              <a:t>POWER BI</a:t>
            </a:r>
            <a:endParaRPr lang="en-IN" sz="2000" dirty="0">
              <a:solidFill>
                <a:schemeClr val="bg1"/>
              </a:solidFill>
            </a:endParaRPr>
          </a:p>
        </p:txBody>
      </p:sp>
      <p:sp>
        <p:nvSpPr>
          <p:cNvPr id="17" name="Oval 16">
            <a:extLst>
              <a:ext uri="{FF2B5EF4-FFF2-40B4-BE49-F238E27FC236}">
                <a16:creationId xmlns:a16="http://schemas.microsoft.com/office/drawing/2014/main" id="{31C3AA6A-A309-48BB-76F8-C37B4A65FEA1}"/>
              </a:ext>
            </a:extLst>
          </p:cNvPr>
          <p:cNvSpPr/>
          <p:nvPr/>
        </p:nvSpPr>
        <p:spPr>
          <a:xfrm>
            <a:off x="400049" y="4873337"/>
            <a:ext cx="2971800" cy="1413163"/>
          </a:xfrm>
          <a:prstGeom prst="ellipse">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rPr>
              <a:t>DASHBOARD &amp; </a:t>
            </a:r>
          </a:p>
          <a:p>
            <a:pPr algn="ctr"/>
            <a:r>
              <a:rPr lang="en-US" sz="2000" dirty="0">
                <a:solidFill>
                  <a:schemeClr val="bg1"/>
                </a:solidFill>
              </a:rPr>
              <a:t>INSIGHT</a:t>
            </a:r>
            <a:endParaRPr lang="en-IN" sz="2000" dirty="0">
              <a:solidFill>
                <a:schemeClr val="bg1"/>
              </a:solidFill>
            </a:endParaRPr>
          </a:p>
        </p:txBody>
      </p:sp>
      <p:sp>
        <p:nvSpPr>
          <p:cNvPr id="18" name="Arrow: Right 17">
            <a:extLst>
              <a:ext uri="{FF2B5EF4-FFF2-40B4-BE49-F238E27FC236}">
                <a16:creationId xmlns:a16="http://schemas.microsoft.com/office/drawing/2014/main" id="{0A31473A-4CCD-8E59-F363-1DB824F850B9}"/>
              </a:ext>
            </a:extLst>
          </p:cNvPr>
          <p:cNvSpPr/>
          <p:nvPr/>
        </p:nvSpPr>
        <p:spPr>
          <a:xfrm>
            <a:off x="3439426" y="2874231"/>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Right 19">
            <a:extLst>
              <a:ext uri="{FF2B5EF4-FFF2-40B4-BE49-F238E27FC236}">
                <a16:creationId xmlns:a16="http://schemas.microsoft.com/office/drawing/2014/main" id="{0629D85D-08B4-763E-F20F-FCE996973846}"/>
              </a:ext>
            </a:extLst>
          </p:cNvPr>
          <p:cNvSpPr/>
          <p:nvPr/>
        </p:nvSpPr>
        <p:spPr>
          <a:xfrm>
            <a:off x="7805339" y="2874231"/>
            <a:ext cx="1170637" cy="554769"/>
          </a:xfrm>
          <a:prstGeom prst="righ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BF1284A5-E476-E431-DB91-CF7FBF119FBC}"/>
              </a:ext>
            </a:extLst>
          </p:cNvPr>
          <p:cNvSpPr/>
          <p:nvPr/>
        </p:nvSpPr>
        <p:spPr>
          <a:xfrm>
            <a:off x="10442864" y="3803071"/>
            <a:ext cx="509154" cy="813368"/>
          </a:xfrm>
          <a:prstGeom prst="down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Left 22">
            <a:extLst>
              <a:ext uri="{FF2B5EF4-FFF2-40B4-BE49-F238E27FC236}">
                <a16:creationId xmlns:a16="http://schemas.microsoft.com/office/drawing/2014/main" id="{11407941-1329-3CD2-663B-C23A94019BB4}"/>
              </a:ext>
            </a:extLst>
          </p:cNvPr>
          <p:cNvSpPr/>
          <p:nvPr/>
        </p:nvSpPr>
        <p:spPr>
          <a:xfrm>
            <a:off x="7907480" y="5235843"/>
            <a:ext cx="1170637" cy="554769"/>
          </a:xfrm>
          <a:prstGeom prst="lef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Left 23">
            <a:extLst>
              <a:ext uri="{FF2B5EF4-FFF2-40B4-BE49-F238E27FC236}">
                <a16:creationId xmlns:a16="http://schemas.microsoft.com/office/drawing/2014/main" id="{2776A8B2-AEFA-CCCA-8901-4153B1F7B9BF}"/>
              </a:ext>
            </a:extLst>
          </p:cNvPr>
          <p:cNvSpPr/>
          <p:nvPr/>
        </p:nvSpPr>
        <p:spPr>
          <a:xfrm>
            <a:off x="3439427" y="5344684"/>
            <a:ext cx="1313078" cy="546961"/>
          </a:xfrm>
          <a:prstGeom prst="leftArrow">
            <a:avLst/>
          </a:prstGeom>
          <a:gradFill flip="none" rotWithShape="1">
            <a:gsLst>
              <a:gs pos="0">
                <a:srgbClr val="008080"/>
              </a:gs>
              <a:gs pos="35000">
                <a:schemeClr val="accent6">
                  <a:lumMod val="0"/>
                  <a:lumOff val="100000"/>
                </a:schemeClr>
              </a:gs>
              <a:gs pos="100000">
                <a:schemeClr val="accent6">
                  <a:lumMod val="100000"/>
                </a:schemeClr>
              </a:gs>
            </a:gsLst>
            <a:path path="circle">
              <a:fillToRect l="50000" t="-80000" r="50000" b="180000"/>
            </a:path>
            <a:tileRect/>
          </a:gradFill>
          <a:effectLst>
            <a:glow rad="228600">
              <a:srgbClr val="18A89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4EAAFB9A-07D2-6B0C-21A3-3C9382941D99}"/>
              </a:ext>
            </a:extLst>
          </p:cNvPr>
          <p:cNvSpPr/>
          <p:nvPr/>
        </p:nvSpPr>
        <p:spPr>
          <a:xfrm>
            <a:off x="3949536" y="1240009"/>
            <a:ext cx="3788227" cy="676380"/>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Preparation Workflow</a:t>
            </a:r>
          </a:p>
          <a:p>
            <a:pPr algn="ctr"/>
            <a:endParaRPr lang="en-IN" sz="2400" i="1" dirty="0">
              <a:solidFill>
                <a:schemeClr val="dk1"/>
              </a:solidFill>
            </a:endParaRPr>
          </a:p>
        </p:txBody>
      </p:sp>
    </p:spTree>
    <p:extLst>
      <p:ext uri="{BB962C8B-B14F-4D97-AF65-F5344CB8AC3E}">
        <p14:creationId xmlns:p14="http://schemas.microsoft.com/office/powerpoint/2010/main" val="121216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8A7E-EBEB-6973-28B2-86B49498E6F3}"/>
              </a:ext>
            </a:extLst>
          </p:cNvPr>
          <p:cNvSpPr>
            <a:spLocks noGrp="1"/>
          </p:cNvSpPr>
          <p:nvPr>
            <p:ph type="ctrTitle"/>
          </p:nvPr>
        </p:nvSpPr>
        <p:spPr>
          <a:xfrm>
            <a:off x="0" y="0"/>
            <a:ext cx="12192000" cy="791809"/>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pPr>
              <a:spcBef>
                <a:spcPts val="1000"/>
              </a:spcBef>
              <a:buFont typeface="Arial" panose="020B0604020202020204" pitchFamily="34" charset="0"/>
            </a:pPr>
            <a:r>
              <a:rPr lang="en-US" sz="3600">
                <a:solidFill>
                  <a:schemeClr val="bg1"/>
                </a:solidFill>
              </a:rPr>
              <a:t>Customer Data Analysis</a:t>
            </a:r>
            <a:endParaRPr lang="en-IN" sz="3600">
              <a:solidFill>
                <a:schemeClr val="bg1"/>
              </a:solidFill>
            </a:endParaRPr>
          </a:p>
        </p:txBody>
      </p:sp>
      <p:sp>
        <p:nvSpPr>
          <p:cNvPr id="3" name="Subtitle 2">
            <a:extLst>
              <a:ext uri="{FF2B5EF4-FFF2-40B4-BE49-F238E27FC236}">
                <a16:creationId xmlns:a16="http://schemas.microsoft.com/office/drawing/2014/main" id="{4116D97A-13E1-23BE-0F30-E12918CD212C}"/>
              </a:ext>
            </a:extLst>
          </p:cNvPr>
          <p:cNvSpPr>
            <a:spLocks noGrp="1"/>
          </p:cNvSpPr>
          <p:nvPr>
            <p:ph type="subTitle" idx="1"/>
          </p:nvPr>
        </p:nvSpPr>
        <p:spPr>
          <a:xfrm>
            <a:off x="0" y="791809"/>
            <a:ext cx="12192000" cy="6078681"/>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endParaRPr lang="en-US" dirty="0">
              <a:solidFill>
                <a:schemeClr val="bg1"/>
              </a:solidFill>
            </a:endParaRPr>
          </a:p>
          <a:p>
            <a:endParaRPr lang="en-US" dirty="0">
              <a:solidFill>
                <a:schemeClr val="bg1"/>
              </a:solidFill>
            </a:endParaRPr>
          </a:p>
          <a:p>
            <a:r>
              <a:rPr lang="en-US" dirty="0">
                <a:solidFill>
                  <a:schemeClr val="bg1"/>
                </a:solidFill>
              </a:rPr>
              <a:t>                              1.How is the shopping distribution according to gender?</a:t>
            </a:r>
          </a:p>
          <a:p>
            <a:r>
              <a:rPr lang="en-US" dirty="0">
                <a:solidFill>
                  <a:schemeClr val="bg1"/>
                </a:solidFill>
              </a:rPr>
              <a:t>          2. Which gender did we sell more products to?</a:t>
            </a:r>
          </a:p>
          <a:p>
            <a:r>
              <a:rPr lang="en-US" dirty="0">
                <a:solidFill>
                  <a:schemeClr val="bg1"/>
                </a:solidFill>
              </a:rPr>
              <a:t>3.Which gender generated more revenue?</a:t>
            </a:r>
          </a:p>
          <a:p>
            <a:r>
              <a:rPr lang="en-US" dirty="0">
                <a:solidFill>
                  <a:schemeClr val="bg1"/>
                </a:solidFill>
              </a:rPr>
              <a:t>                                               4. Distribution of purchase categories relative to other columns?</a:t>
            </a:r>
          </a:p>
          <a:p>
            <a:r>
              <a:rPr lang="en-US" dirty="0">
                <a:solidFill>
                  <a:schemeClr val="bg1"/>
                </a:solidFill>
              </a:rPr>
              <a:t>                       5. How is the shopping distribution according to age?</a:t>
            </a:r>
          </a:p>
          <a:p>
            <a:r>
              <a:rPr lang="en-US" dirty="0">
                <a:solidFill>
                  <a:schemeClr val="bg1"/>
                </a:solidFill>
              </a:rPr>
              <a:t>         6. Which age cat did we sell more products to?</a:t>
            </a:r>
          </a:p>
          <a:p>
            <a:r>
              <a:rPr lang="en-US" dirty="0">
                <a:solidFill>
                  <a:schemeClr val="bg1"/>
                </a:solidFill>
              </a:rPr>
              <a:t>7. Which age cat generated more revenue?</a:t>
            </a:r>
          </a:p>
          <a:p>
            <a:r>
              <a:rPr lang="en-US" dirty="0">
                <a:solidFill>
                  <a:schemeClr val="bg1"/>
                </a:solidFill>
              </a:rPr>
              <a:t>                                              8. Distribution of purchase categories relative to other columns?</a:t>
            </a:r>
          </a:p>
          <a:p>
            <a:r>
              <a:rPr lang="en-US" dirty="0">
                <a:solidFill>
                  <a:schemeClr val="bg1"/>
                </a:solidFill>
              </a:rPr>
              <a:t>                                                9. Does the payment method have a relation with other columns?</a:t>
            </a:r>
          </a:p>
          <a:p>
            <a:r>
              <a:rPr lang="en-US" dirty="0">
                <a:solidFill>
                  <a:schemeClr val="bg1"/>
                </a:solidFill>
              </a:rPr>
              <a:t>                  10. How is the distribution of the payment method?</a:t>
            </a:r>
          </a:p>
        </p:txBody>
      </p:sp>
      <p:sp>
        <p:nvSpPr>
          <p:cNvPr id="4" name="Rectangle: Rounded Corners 3">
            <a:extLst>
              <a:ext uri="{FF2B5EF4-FFF2-40B4-BE49-F238E27FC236}">
                <a16:creationId xmlns:a16="http://schemas.microsoft.com/office/drawing/2014/main" id="{BA10961F-E334-8432-8DB0-53A6DDB42745}"/>
              </a:ext>
            </a:extLst>
          </p:cNvPr>
          <p:cNvSpPr/>
          <p:nvPr/>
        </p:nvSpPr>
        <p:spPr>
          <a:xfrm>
            <a:off x="4201886" y="1193959"/>
            <a:ext cx="3788227" cy="779318"/>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Business Problem</a:t>
            </a:r>
          </a:p>
          <a:p>
            <a:pPr algn="ctr"/>
            <a:endParaRPr lang="en-IN" i="1" dirty="0">
              <a:solidFill>
                <a:schemeClr val="dk1"/>
              </a:solidFill>
            </a:endParaRPr>
          </a:p>
        </p:txBody>
      </p:sp>
    </p:spTree>
    <p:extLst>
      <p:ext uri="{BB962C8B-B14F-4D97-AF65-F5344CB8AC3E}">
        <p14:creationId xmlns:p14="http://schemas.microsoft.com/office/powerpoint/2010/main" val="3993500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878E5-1F7C-4865-545B-A568F56083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6DDE0-1A96-440C-D5E3-703D1C10E606}"/>
              </a:ext>
            </a:extLst>
          </p:cNvPr>
          <p:cNvSpPr>
            <a:spLocks noGrp="1"/>
          </p:cNvSpPr>
          <p:nvPr>
            <p:ph type="ctrTitle"/>
          </p:nvPr>
        </p:nvSpPr>
        <p:spPr>
          <a:xfrm>
            <a:off x="0" y="-166136"/>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527CC155-E966-45F5-9AF3-02D57D35C63C}"/>
              </a:ext>
            </a:extLst>
          </p:cNvPr>
          <p:cNvSpPr>
            <a:spLocks noGrp="1"/>
          </p:cNvSpPr>
          <p:nvPr>
            <p:ph type="subTitle" idx="1"/>
          </p:nvPr>
        </p:nvSpPr>
        <p:spPr>
          <a:xfrm>
            <a:off x="0" y="837813"/>
            <a:ext cx="12192000" cy="604120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endParaRPr lang="en-US" dirty="0">
              <a:solidFill>
                <a:schemeClr val="bg1"/>
              </a:solidFill>
            </a:endParaRPr>
          </a:p>
        </p:txBody>
      </p:sp>
      <p:graphicFrame>
        <p:nvGraphicFramePr>
          <p:cNvPr id="8" name="Chart 7">
            <a:extLst>
              <a:ext uri="{FF2B5EF4-FFF2-40B4-BE49-F238E27FC236}">
                <a16:creationId xmlns:a16="http://schemas.microsoft.com/office/drawing/2014/main" id="{8F7E80E6-C33D-5177-4F9A-59DBE60CE62B}"/>
              </a:ext>
            </a:extLst>
          </p:cNvPr>
          <p:cNvGraphicFramePr>
            <a:graphicFrameLocks/>
          </p:cNvGraphicFramePr>
          <p:nvPr>
            <p:extLst>
              <p:ext uri="{D42A27DB-BD31-4B8C-83A1-F6EECF244321}">
                <p14:modId xmlns:p14="http://schemas.microsoft.com/office/powerpoint/2010/main" val="140499785"/>
              </p:ext>
            </p:extLst>
          </p:nvPr>
        </p:nvGraphicFramePr>
        <p:xfrm>
          <a:off x="2947481" y="2062265"/>
          <a:ext cx="5552823" cy="4698458"/>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Rounded Corners 13">
            <a:extLst>
              <a:ext uri="{FF2B5EF4-FFF2-40B4-BE49-F238E27FC236}">
                <a16:creationId xmlns:a16="http://schemas.microsoft.com/office/drawing/2014/main" id="{8805CDAF-A143-6AB0-7137-6445E8E106C7}"/>
              </a:ext>
            </a:extLst>
          </p:cNvPr>
          <p:cNvSpPr/>
          <p:nvPr/>
        </p:nvSpPr>
        <p:spPr>
          <a:xfrm>
            <a:off x="1249169" y="1034225"/>
            <a:ext cx="8949446" cy="676380"/>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rPr>
              <a:t>1.How is the shopping distribution according to gender?</a:t>
            </a:r>
            <a:endParaRPr lang="en-IN" sz="2400" i="1" dirty="0">
              <a:solidFill>
                <a:schemeClr val="dk1"/>
              </a:solidFill>
            </a:endParaRPr>
          </a:p>
        </p:txBody>
      </p:sp>
      <p:sp>
        <p:nvSpPr>
          <p:cNvPr id="15" name="Rectangle: Rounded Corners 14">
            <a:extLst>
              <a:ext uri="{FF2B5EF4-FFF2-40B4-BE49-F238E27FC236}">
                <a16:creationId xmlns:a16="http://schemas.microsoft.com/office/drawing/2014/main" id="{14A0CB7E-BD7D-31C4-F5B2-4753724CD4F9}"/>
              </a:ext>
            </a:extLst>
          </p:cNvPr>
          <p:cNvSpPr/>
          <p:nvPr/>
        </p:nvSpPr>
        <p:spPr>
          <a:xfrm>
            <a:off x="545470" y="2391218"/>
            <a:ext cx="1721796" cy="2714017"/>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chemeClr val="bg1"/>
                </a:solidFill>
              </a:rPr>
              <a:t>  </a:t>
            </a:r>
            <a:r>
              <a:rPr lang="en-IN" sz="2000" dirty="0">
                <a:solidFill>
                  <a:schemeClr val="bg1"/>
                </a:solidFill>
              </a:rPr>
              <a:t>Female customers contribute the highest share of customers</a:t>
            </a:r>
          </a:p>
        </p:txBody>
      </p:sp>
      <p:pic>
        <p:nvPicPr>
          <p:cNvPr id="17" name="Picture 16">
            <a:extLst>
              <a:ext uri="{FF2B5EF4-FFF2-40B4-BE49-F238E27FC236}">
                <a16:creationId xmlns:a16="http://schemas.microsoft.com/office/drawing/2014/main" id="{E7904A15-50B0-1BED-3426-02712FB536B0}"/>
              </a:ext>
            </a:extLst>
          </p:cNvPr>
          <p:cNvPicPr>
            <a:picLocks noChangeAspect="1"/>
          </p:cNvPicPr>
          <p:nvPr/>
        </p:nvPicPr>
        <p:blipFill>
          <a:blip r:embed="rId3"/>
          <a:stretch>
            <a:fillRect/>
          </a:stretch>
        </p:blipFill>
        <p:spPr>
          <a:xfrm>
            <a:off x="9244519" y="2859932"/>
            <a:ext cx="2267266" cy="1605063"/>
          </a:xfrm>
          <a:prstGeom prst="rect">
            <a:avLst/>
          </a:prstGeom>
        </p:spPr>
      </p:pic>
    </p:spTree>
    <p:extLst>
      <p:ext uri="{BB962C8B-B14F-4D97-AF65-F5344CB8AC3E}">
        <p14:creationId xmlns:p14="http://schemas.microsoft.com/office/powerpoint/2010/main" val="122171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916A063-7314-61EF-F730-DC00B91B6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3D4836-11A0-19C0-8F72-0D4941F9BE8C}"/>
              </a:ext>
            </a:extLst>
          </p:cNvPr>
          <p:cNvSpPr>
            <a:spLocks noGrp="1"/>
          </p:cNvSpPr>
          <p:nvPr>
            <p:ph type="ctrTitle"/>
          </p:nvPr>
        </p:nvSpPr>
        <p:spPr>
          <a:xfrm>
            <a:off x="0" y="24246"/>
            <a:ext cx="12192000" cy="1007918"/>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a:solidFill>
                  <a:schemeClr val="bg1"/>
                </a:solidFill>
                <a:latin typeface="+mn-lt"/>
                <a:ea typeface="+mn-ea"/>
                <a:cs typeface="+mn-cs"/>
              </a:rPr>
            </a:br>
            <a:br>
              <a:rPr lang="en-US" sz="3600">
                <a:solidFill>
                  <a:schemeClr val="bg1"/>
                </a:solidFill>
                <a:latin typeface="+mn-lt"/>
                <a:ea typeface="+mn-ea"/>
                <a:cs typeface="+mn-cs"/>
              </a:rPr>
            </a:br>
            <a:br>
              <a:rPr lang="en-US" sz="3600">
                <a:solidFill>
                  <a:schemeClr val="bg1"/>
                </a:solidFill>
                <a:latin typeface="+mn-lt"/>
                <a:ea typeface="+mn-ea"/>
                <a:cs typeface="+mn-cs"/>
              </a:rPr>
            </a:br>
            <a:r>
              <a:rPr lang="en-US" sz="3600">
                <a:solidFill>
                  <a:schemeClr val="bg1"/>
                </a:solidFill>
                <a:latin typeface="+mn-lt"/>
                <a:ea typeface="+mn-ea"/>
                <a:cs typeface="+mn-cs"/>
              </a:rPr>
              <a:t>Customer Data Analysis </a:t>
            </a:r>
            <a:endParaRPr lang="en-IN" sz="3600">
              <a:solidFill>
                <a:schemeClr val="bg1"/>
              </a:solidFill>
              <a:latin typeface="+mn-lt"/>
              <a:ea typeface="+mn-ea"/>
              <a:cs typeface="+mn-cs"/>
            </a:endParaRPr>
          </a:p>
        </p:txBody>
      </p:sp>
      <p:sp>
        <p:nvSpPr>
          <p:cNvPr id="3" name="Subtitle 2">
            <a:extLst>
              <a:ext uri="{FF2B5EF4-FFF2-40B4-BE49-F238E27FC236}">
                <a16:creationId xmlns:a16="http://schemas.microsoft.com/office/drawing/2014/main" id="{C0FC03BF-AFC2-52CD-51C5-A509857085F4}"/>
              </a:ext>
            </a:extLst>
          </p:cNvPr>
          <p:cNvSpPr>
            <a:spLocks noGrp="1"/>
          </p:cNvSpPr>
          <p:nvPr>
            <p:ph type="subTitle" idx="1"/>
          </p:nvPr>
        </p:nvSpPr>
        <p:spPr>
          <a:xfrm>
            <a:off x="0" y="1032164"/>
            <a:ext cx="12192000" cy="607868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p:txBody>
      </p:sp>
      <p:sp>
        <p:nvSpPr>
          <p:cNvPr id="8" name="Rectangle: Rounded Corners 7">
            <a:extLst>
              <a:ext uri="{FF2B5EF4-FFF2-40B4-BE49-F238E27FC236}">
                <a16:creationId xmlns:a16="http://schemas.microsoft.com/office/drawing/2014/main" id="{504F44EF-BAA0-EBA3-5F4B-257E39B4F091}"/>
              </a:ext>
            </a:extLst>
          </p:cNvPr>
          <p:cNvSpPr/>
          <p:nvPr/>
        </p:nvSpPr>
        <p:spPr>
          <a:xfrm>
            <a:off x="545470" y="2391218"/>
            <a:ext cx="1721796" cy="2714017"/>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chemeClr val="bg1"/>
                </a:solidFill>
              </a:rPr>
              <a:t>  </a:t>
            </a:r>
            <a:r>
              <a:rPr lang="en-IN" sz="2400" dirty="0">
                <a:solidFill>
                  <a:schemeClr val="bg1"/>
                </a:solidFill>
              </a:rPr>
              <a:t>Higher product quantity is driven by female</a:t>
            </a:r>
            <a:endParaRPr lang="en-IN" sz="2000" dirty="0">
              <a:solidFill>
                <a:schemeClr val="bg1"/>
              </a:solidFill>
            </a:endParaRPr>
          </a:p>
        </p:txBody>
      </p:sp>
      <p:sp>
        <p:nvSpPr>
          <p:cNvPr id="10" name="Rectangle: Rounded Corners 9">
            <a:extLst>
              <a:ext uri="{FF2B5EF4-FFF2-40B4-BE49-F238E27FC236}">
                <a16:creationId xmlns:a16="http://schemas.microsoft.com/office/drawing/2014/main" id="{6FE9866E-8250-702D-2857-41BBA4BB07A2}"/>
              </a:ext>
            </a:extLst>
          </p:cNvPr>
          <p:cNvSpPr/>
          <p:nvPr/>
        </p:nvSpPr>
        <p:spPr>
          <a:xfrm>
            <a:off x="3476503" y="1268486"/>
            <a:ext cx="4986364" cy="886409"/>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lvl="0"/>
            <a:r>
              <a:rPr lang="en-IN" dirty="0">
                <a:solidFill>
                  <a:schemeClr val="bg1"/>
                </a:solidFill>
              </a:rPr>
              <a:t>2.Which gender did we sell more products to?</a:t>
            </a:r>
          </a:p>
        </p:txBody>
      </p:sp>
      <p:graphicFrame>
        <p:nvGraphicFramePr>
          <p:cNvPr id="11" name="Chart 10">
            <a:extLst>
              <a:ext uri="{FF2B5EF4-FFF2-40B4-BE49-F238E27FC236}">
                <a16:creationId xmlns:a16="http://schemas.microsoft.com/office/drawing/2014/main" id="{0A871C78-DACE-7E09-6B70-55007196722C}"/>
              </a:ext>
            </a:extLst>
          </p:cNvPr>
          <p:cNvGraphicFramePr>
            <a:graphicFrameLocks/>
          </p:cNvGraphicFramePr>
          <p:nvPr>
            <p:extLst>
              <p:ext uri="{D42A27DB-BD31-4B8C-83A1-F6EECF244321}">
                <p14:modId xmlns:p14="http://schemas.microsoft.com/office/powerpoint/2010/main" val="2600210939"/>
              </p:ext>
            </p:extLst>
          </p:nvPr>
        </p:nvGraphicFramePr>
        <p:xfrm>
          <a:off x="2908570" y="2538920"/>
          <a:ext cx="5746834" cy="4416356"/>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13">
            <a:extLst>
              <a:ext uri="{FF2B5EF4-FFF2-40B4-BE49-F238E27FC236}">
                <a16:creationId xmlns:a16="http://schemas.microsoft.com/office/drawing/2014/main" id="{860567EA-9C07-D4C0-DFBF-DAE34A85B1B8}"/>
              </a:ext>
            </a:extLst>
          </p:cNvPr>
          <p:cNvPicPr>
            <a:picLocks noChangeAspect="1"/>
          </p:cNvPicPr>
          <p:nvPr/>
        </p:nvPicPr>
        <p:blipFill>
          <a:blip r:embed="rId4"/>
          <a:stretch>
            <a:fillRect/>
          </a:stretch>
        </p:blipFill>
        <p:spPr>
          <a:xfrm>
            <a:off x="9283430" y="2924104"/>
            <a:ext cx="2505425" cy="1443615"/>
          </a:xfrm>
          <a:prstGeom prst="rect">
            <a:avLst/>
          </a:prstGeom>
        </p:spPr>
      </p:pic>
    </p:spTree>
    <p:extLst>
      <p:ext uri="{BB962C8B-B14F-4D97-AF65-F5344CB8AC3E}">
        <p14:creationId xmlns:p14="http://schemas.microsoft.com/office/powerpoint/2010/main" val="145464606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2713B-6E35-2532-B84D-108F585E4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17989A-4EB0-BC1F-3207-1CC0EF7D265F}"/>
              </a:ext>
            </a:extLst>
          </p:cNvPr>
          <p:cNvSpPr>
            <a:spLocks noGrp="1"/>
          </p:cNvSpPr>
          <p:nvPr>
            <p:ph type="ctrTitle"/>
          </p:nvPr>
        </p:nvSpPr>
        <p:spPr>
          <a:xfrm>
            <a:off x="0" y="36189"/>
            <a:ext cx="12192000" cy="1010785"/>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0000"/>
          </a:bodyPr>
          <a:lstStyle/>
          <a:p>
            <a:pPr>
              <a:spcBef>
                <a:spcPts val="1000"/>
              </a:spcBef>
              <a:buFont typeface="Arial" panose="020B0604020202020204" pitchFamily="34" charset="0"/>
            </a:pPr>
            <a:br>
              <a:rPr lang="en-US" sz="3600" dirty="0">
                <a:solidFill>
                  <a:schemeClr val="bg1"/>
                </a:solidFill>
                <a:latin typeface="+mn-lt"/>
                <a:ea typeface="+mn-ea"/>
                <a:cs typeface="+mn-cs"/>
              </a:rPr>
            </a:br>
            <a:br>
              <a:rPr lang="en-US" sz="3600" dirty="0">
                <a:solidFill>
                  <a:schemeClr val="bg1"/>
                </a:solidFill>
                <a:latin typeface="+mn-lt"/>
                <a:ea typeface="+mn-ea"/>
                <a:cs typeface="+mn-cs"/>
              </a:rPr>
            </a:br>
            <a:br>
              <a:rPr lang="en-US" sz="3600" dirty="0">
                <a:solidFill>
                  <a:schemeClr val="bg1"/>
                </a:solidFill>
                <a:latin typeface="+mn-lt"/>
                <a:ea typeface="+mn-ea"/>
                <a:cs typeface="+mn-cs"/>
              </a:rPr>
            </a:br>
            <a:r>
              <a:rPr lang="en-US" sz="3600" dirty="0">
                <a:solidFill>
                  <a:schemeClr val="bg1"/>
                </a:solidFill>
                <a:latin typeface="+mn-lt"/>
                <a:ea typeface="+mn-ea"/>
                <a:cs typeface="+mn-cs"/>
              </a:rPr>
              <a:t>Customer Data Analysis </a:t>
            </a:r>
            <a:endParaRPr lang="en-IN" sz="3600" dirty="0">
              <a:solidFill>
                <a:schemeClr val="bg1"/>
              </a:solidFill>
              <a:latin typeface="+mn-lt"/>
              <a:ea typeface="+mn-ea"/>
              <a:cs typeface="+mn-cs"/>
            </a:endParaRPr>
          </a:p>
        </p:txBody>
      </p:sp>
      <p:sp>
        <p:nvSpPr>
          <p:cNvPr id="3" name="Subtitle 2">
            <a:extLst>
              <a:ext uri="{FF2B5EF4-FFF2-40B4-BE49-F238E27FC236}">
                <a16:creationId xmlns:a16="http://schemas.microsoft.com/office/drawing/2014/main" id="{005F3C6C-0A12-E297-E847-E857F6DEA2E5}"/>
              </a:ext>
            </a:extLst>
          </p:cNvPr>
          <p:cNvSpPr>
            <a:spLocks noGrp="1"/>
          </p:cNvSpPr>
          <p:nvPr>
            <p:ph type="subTitle" idx="1"/>
          </p:nvPr>
        </p:nvSpPr>
        <p:spPr>
          <a:xfrm>
            <a:off x="0" y="1046974"/>
            <a:ext cx="12192000" cy="6078682"/>
          </a:xfrm>
          <a:gradFill flip="none" rotWithShape="1">
            <a:gsLst>
              <a:gs pos="0">
                <a:srgbClr val="18A89A"/>
              </a:gs>
              <a:gs pos="46000">
                <a:schemeClr val="accent3">
                  <a:lumMod val="95000"/>
                  <a:lumOff val="5000"/>
                </a:schemeClr>
              </a:gs>
              <a:gs pos="100000">
                <a:schemeClr val="accent3">
                  <a:lumMod val="60000"/>
                </a:schemeClr>
              </a:gs>
            </a:gsLst>
            <a:lin ang="5400000" scaled="1"/>
            <a:tileRect/>
          </a:gradFill>
          <a:effectLst>
            <a:glow rad="228600">
              <a:srgbClr val="008080">
                <a:alpha val="40000"/>
              </a:srgbClr>
            </a:glow>
            <a:innerShdw blurRad="63500" dist="50800" dir="189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p>
            <a:endParaRPr lang="en-US" sz="3600" dirty="0">
              <a:solidFill>
                <a:schemeClr val="bg1"/>
              </a:solidFill>
            </a:endParaRPr>
          </a:p>
        </p:txBody>
      </p:sp>
      <p:sp>
        <p:nvSpPr>
          <p:cNvPr id="4" name="Rectangle: Rounded Corners 3">
            <a:extLst>
              <a:ext uri="{FF2B5EF4-FFF2-40B4-BE49-F238E27FC236}">
                <a16:creationId xmlns:a16="http://schemas.microsoft.com/office/drawing/2014/main" id="{89F90596-96BB-3990-3ED2-6D224BD6FEE7}"/>
              </a:ext>
            </a:extLst>
          </p:cNvPr>
          <p:cNvSpPr/>
          <p:nvPr/>
        </p:nvSpPr>
        <p:spPr>
          <a:xfrm>
            <a:off x="545470" y="1866900"/>
            <a:ext cx="1721796" cy="3238335"/>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sz="2400" b="1" dirty="0">
                <a:solidFill>
                  <a:schemeClr val="bg1"/>
                </a:solidFill>
              </a:rPr>
              <a:t>  </a:t>
            </a:r>
            <a:r>
              <a:rPr lang="en-US" dirty="0">
                <a:solidFill>
                  <a:schemeClr val="bg1"/>
                </a:solidFill>
              </a:rPr>
              <a:t>Revenue contribution is higher for female gender revealing a more valuable customer </a:t>
            </a:r>
          </a:p>
          <a:p>
            <a:r>
              <a:rPr lang="en-US" dirty="0">
                <a:solidFill>
                  <a:schemeClr val="bg1"/>
                </a:solidFill>
              </a:rPr>
              <a:t>segment</a:t>
            </a:r>
          </a:p>
          <a:p>
            <a:pPr algn="ctr"/>
            <a:endParaRPr lang="en-IN" sz="2000" dirty="0">
              <a:solidFill>
                <a:schemeClr val="bg1"/>
              </a:solidFill>
            </a:endParaRPr>
          </a:p>
        </p:txBody>
      </p:sp>
      <p:sp>
        <p:nvSpPr>
          <p:cNvPr id="10" name="Rectangle: Rounded Corners 9">
            <a:extLst>
              <a:ext uri="{FF2B5EF4-FFF2-40B4-BE49-F238E27FC236}">
                <a16:creationId xmlns:a16="http://schemas.microsoft.com/office/drawing/2014/main" id="{9226388A-629A-A605-EFBB-FDA45FF05CD1}"/>
              </a:ext>
            </a:extLst>
          </p:cNvPr>
          <p:cNvSpPr/>
          <p:nvPr/>
        </p:nvSpPr>
        <p:spPr>
          <a:xfrm>
            <a:off x="3818205" y="1167167"/>
            <a:ext cx="4417189" cy="886409"/>
          </a:xfrm>
          <a:prstGeom prst="roundRect">
            <a:avLst/>
          </a:prstGeom>
          <a:gradFill flip="none" rotWithShape="1">
            <a:gsLst>
              <a:gs pos="0">
                <a:srgbClr val="20B2AA">
                  <a:alpha val="70000"/>
                </a:srgbClr>
              </a:gs>
              <a:gs pos="46000">
                <a:schemeClr val="accent4">
                  <a:lumMod val="95000"/>
                  <a:lumOff val="5000"/>
                </a:schemeClr>
              </a:gs>
              <a:gs pos="100000">
                <a:schemeClr val="accent4">
                  <a:lumMod val="60000"/>
                </a:schemeClr>
              </a:gs>
            </a:gsLst>
            <a:path path="circle">
              <a:fillToRect l="50000" t="130000" r="50000" b="-30000"/>
            </a:path>
            <a:tileRect/>
          </a:gradFill>
          <a:ln>
            <a:solidFill>
              <a:srgbClr val="20B2AA"/>
            </a:solidFill>
          </a:ln>
          <a:effectLst>
            <a:glow rad="228600">
              <a:schemeClr val="accent3">
                <a:lumMod val="60000"/>
                <a:lumOff val="40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dirty="0">
                <a:solidFill>
                  <a:schemeClr val="bg1"/>
                </a:solidFill>
              </a:rPr>
              <a:t>3.Which gender generated more revenue?</a:t>
            </a:r>
          </a:p>
          <a:p>
            <a:pPr lvl="0"/>
            <a:endParaRPr lang="en-IN" dirty="0">
              <a:solidFill>
                <a:schemeClr val="bg1"/>
              </a:solidFill>
            </a:endParaRPr>
          </a:p>
        </p:txBody>
      </p:sp>
      <p:graphicFrame>
        <p:nvGraphicFramePr>
          <p:cNvPr id="12" name="Chart 11">
            <a:extLst>
              <a:ext uri="{FF2B5EF4-FFF2-40B4-BE49-F238E27FC236}">
                <a16:creationId xmlns:a16="http://schemas.microsoft.com/office/drawing/2014/main" id="{1C0542A7-C90C-635B-1911-80F435C602A0}"/>
              </a:ext>
            </a:extLst>
          </p:cNvPr>
          <p:cNvGraphicFramePr>
            <a:graphicFrameLocks/>
          </p:cNvGraphicFramePr>
          <p:nvPr>
            <p:extLst>
              <p:ext uri="{D42A27DB-BD31-4B8C-83A1-F6EECF244321}">
                <p14:modId xmlns:p14="http://schemas.microsoft.com/office/powerpoint/2010/main" val="2903665826"/>
              </p:ext>
            </p:extLst>
          </p:nvPr>
        </p:nvGraphicFramePr>
        <p:xfrm>
          <a:off x="2928026" y="2373549"/>
          <a:ext cx="6128425" cy="4596419"/>
        </p:xfrm>
        <a:graphic>
          <a:graphicData uri="http://schemas.openxmlformats.org/drawingml/2006/chart">
            <c:chart xmlns:c="http://schemas.openxmlformats.org/drawingml/2006/chart" xmlns:r="http://schemas.openxmlformats.org/officeDocument/2006/relationships" r:id="rId2"/>
          </a:graphicData>
        </a:graphic>
      </p:graphicFrame>
      <p:pic>
        <p:nvPicPr>
          <p:cNvPr id="15" name="Picture 14">
            <a:extLst>
              <a:ext uri="{FF2B5EF4-FFF2-40B4-BE49-F238E27FC236}">
                <a16:creationId xmlns:a16="http://schemas.microsoft.com/office/drawing/2014/main" id="{B86E219E-FDFD-651F-F14F-204ED41D7B0D}"/>
              </a:ext>
            </a:extLst>
          </p:cNvPr>
          <p:cNvPicPr>
            <a:picLocks noChangeAspect="1"/>
          </p:cNvPicPr>
          <p:nvPr/>
        </p:nvPicPr>
        <p:blipFill>
          <a:blip r:embed="rId3"/>
          <a:stretch>
            <a:fillRect/>
          </a:stretch>
        </p:blipFill>
        <p:spPr>
          <a:xfrm>
            <a:off x="9717211" y="3069907"/>
            <a:ext cx="2114845" cy="1396185"/>
          </a:xfrm>
          <a:prstGeom prst="rect">
            <a:avLst/>
          </a:prstGeom>
        </p:spPr>
      </p:pic>
    </p:spTree>
    <p:extLst>
      <p:ext uri="{BB962C8B-B14F-4D97-AF65-F5344CB8AC3E}">
        <p14:creationId xmlns:p14="http://schemas.microsoft.com/office/powerpoint/2010/main" val="254301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15080</TotalTime>
  <Words>1008</Words>
  <Application>Microsoft Office PowerPoint</Application>
  <PresentationFormat>Widescreen</PresentationFormat>
  <Paragraphs>210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Aptos Display</vt:lpstr>
      <vt:lpstr>Arial</vt:lpstr>
      <vt:lpstr>Office Theme</vt:lpstr>
      <vt:lpstr>Customer Data Analysis</vt:lpstr>
      <vt:lpstr>Customer Data Analysis</vt:lpstr>
      <vt:lpstr>PowerPoint Presentation</vt:lpstr>
      <vt:lpstr>Customer Data Analysis </vt:lpstr>
      <vt:lpstr> Customer Data Analysis</vt:lpstr>
      <vt:lpstr>Customer Data Analysis</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   Customer Data Analysis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Srashti Dubey</dc:creator>
  <cp:lastModifiedBy>Srashti sharma</cp:lastModifiedBy>
  <cp:revision>6</cp:revision>
  <dcterms:created xsi:type="dcterms:W3CDTF">2025-12-05T14:37:27Z</dcterms:created>
  <dcterms:modified xsi:type="dcterms:W3CDTF">2026-01-15T05:57:43Z</dcterms:modified>
</cp:coreProperties>
</file>